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28"/>
  </p:notesMasterIdLst>
  <p:sldIdLst>
    <p:sldId id="257" r:id="rId2"/>
    <p:sldId id="326" r:id="rId3"/>
    <p:sldId id="327" r:id="rId4"/>
    <p:sldId id="329" r:id="rId5"/>
    <p:sldId id="328" r:id="rId6"/>
    <p:sldId id="330" r:id="rId7"/>
    <p:sldId id="331" r:id="rId8"/>
    <p:sldId id="334" r:id="rId9"/>
    <p:sldId id="270" r:id="rId10"/>
    <p:sldId id="332" r:id="rId11"/>
    <p:sldId id="357" r:id="rId12"/>
    <p:sldId id="335" r:id="rId13"/>
    <p:sldId id="263" r:id="rId14"/>
    <p:sldId id="358" r:id="rId15"/>
    <p:sldId id="359" r:id="rId16"/>
    <p:sldId id="336" r:id="rId17"/>
    <p:sldId id="345" r:id="rId18"/>
    <p:sldId id="347" r:id="rId19"/>
    <p:sldId id="348" r:id="rId20"/>
    <p:sldId id="349" r:id="rId21"/>
    <p:sldId id="350" r:id="rId22"/>
    <p:sldId id="351" r:id="rId23"/>
    <p:sldId id="352" r:id="rId24"/>
    <p:sldId id="354" r:id="rId25"/>
    <p:sldId id="356" r:id="rId26"/>
    <p:sldId id="343" r:id="rId2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E8FFDA7-4BAB-407D-8E58-E22455009275}">
          <p14:sldIdLst>
            <p14:sldId id="257"/>
            <p14:sldId id="326"/>
            <p14:sldId id="327"/>
            <p14:sldId id="329"/>
            <p14:sldId id="328"/>
            <p14:sldId id="330"/>
            <p14:sldId id="331"/>
            <p14:sldId id="334"/>
            <p14:sldId id="270"/>
            <p14:sldId id="332"/>
            <p14:sldId id="357"/>
            <p14:sldId id="335"/>
            <p14:sldId id="263"/>
            <p14:sldId id="358"/>
            <p14:sldId id="359"/>
            <p14:sldId id="336"/>
            <p14:sldId id="345"/>
            <p14:sldId id="347"/>
            <p14:sldId id="348"/>
            <p14:sldId id="349"/>
            <p14:sldId id="350"/>
            <p14:sldId id="351"/>
            <p14:sldId id="352"/>
            <p14:sldId id="354"/>
            <p14:sldId id="356"/>
            <p14:sldId id="34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3FF"/>
    <a:srgbClr val="800000"/>
    <a:srgbClr val="000099"/>
    <a:srgbClr val="FFFF99"/>
    <a:srgbClr val="C8A1CB"/>
    <a:srgbClr val="B191CB"/>
    <a:srgbClr val="A47FC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7" autoAdjust="0"/>
    <p:restoredTop sz="97158" autoAdjust="0"/>
  </p:normalViewPr>
  <p:slideViewPr>
    <p:cSldViewPr>
      <p:cViewPr varScale="1">
        <p:scale>
          <a:sx n="114" d="100"/>
          <a:sy n="114" d="100"/>
        </p:scale>
        <p:origin x="8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image" Target="../media/image8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8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48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65823389086864"/>
          <c:y val="0.22766628033586864"/>
          <c:w val="0.66529351184346064"/>
          <c:h val="0.4811912225705326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 w="31639">
              <a:solidFill>
                <a:schemeClr val="accent4"/>
              </a:solidFill>
            </a:ln>
          </c:spPr>
          <c:explosion val="73"/>
          <c:dPt>
            <c:idx val="0"/>
            <c:bubble3D val="0"/>
            <c:spPr>
              <a:gradFill rotWithShape="0">
                <a:gsLst>
                  <a:gs pos="0">
                    <a:srgbClr val="FFFF00"/>
                  </a:gs>
                  <a:gs pos="100000">
                    <a:srgbClr val="FFFF0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36D-456F-AE3E-A94E18FE06EB}"/>
              </c:ext>
            </c:extLst>
          </c:dPt>
          <c:dPt>
            <c:idx val="1"/>
            <c:bubble3D val="0"/>
            <c:spPr>
              <a:solidFill>
                <a:srgbClr val="99CC00"/>
              </a:soli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36D-456F-AE3E-A94E18FE06EB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00FFFF">
                      <a:gamma/>
                      <a:shade val="46275"/>
                      <a:invGamma/>
                    </a:srgbClr>
                  </a:gs>
                  <a:gs pos="100000">
                    <a:srgbClr val="00FF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36D-456F-AE3E-A94E18FE06EB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0000FF">
                      <a:gamma/>
                      <a:shade val="46275"/>
                      <a:invGamma/>
                    </a:srgbClr>
                  </a:gs>
                  <a:gs pos="100000">
                    <a:srgbClr val="0000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36D-456F-AE3E-A94E18FE06EB}"/>
              </c:ext>
            </c:extLst>
          </c:dPt>
          <c:dPt>
            <c:idx val="4"/>
            <c:bubble3D val="0"/>
            <c:spPr>
              <a:gradFill rotWithShape="0">
                <a:gsLst>
                  <a:gs pos="0">
                    <a:srgbClr val="CC99FF">
                      <a:gamma/>
                      <a:shade val="46275"/>
                      <a:invGamma/>
                    </a:srgbClr>
                  </a:gs>
                  <a:gs pos="100000">
                    <a:srgbClr val="CC99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E36D-456F-AE3E-A94E18FE06EB}"/>
              </c:ext>
            </c:extLst>
          </c:dPt>
          <c:dPt>
            <c:idx val="5"/>
            <c:bubble3D val="0"/>
            <c:spPr>
              <a:gradFill rotWithShape="0">
                <a:gsLst>
                  <a:gs pos="0">
                    <a:srgbClr val="800080">
                      <a:gamma/>
                      <a:shade val="46275"/>
                      <a:invGamma/>
                    </a:srgbClr>
                  </a:gs>
                  <a:gs pos="100000">
                    <a:srgbClr val="800080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E36D-456F-AE3E-A94E18FE06EB}"/>
              </c:ext>
            </c:extLst>
          </c:dPt>
          <c:dPt>
            <c:idx val="6"/>
            <c:bubble3D val="0"/>
            <c:spPr>
              <a:solidFill>
                <a:srgbClr val="800000"/>
              </a:soli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E36D-456F-AE3E-A94E18FE06EB}"/>
              </c:ext>
            </c:extLst>
          </c:dPt>
          <c:dPt>
            <c:idx val="7"/>
            <c:bubble3D val="0"/>
            <c:spPr>
              <a:gradFill rotWithShape="0">
                <a:gsLst>
                  <a:gs pos="0">
                    <a:srgbClr val="FFFFFF">
                      <a:gamma/>
                      <a:shade val="46275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E36D-456F-AE3E-A94E18FE06EB}"/>
              </c:ext>
            </c:extLst>
          </c:dPt>
          <c:dPt>
            <c:idx val="8"/>
            <c:bubble3D val="0"/>
            <c:spPr>
              <a:gradFill rotWithShape="0">
                <a:gsLst>
                  <a:gs pos="0">
                    <a:srgbClr val="FF0000">
                      <a:gamma/>
                      <a:shade val="46275"/>
                      <a:invGamma/>
                    </a:srgbClr>
                  </a:gs>
                  <a:gs pos="100000">
                    <a:srgbClr val="FF0000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E36D-456F-AE3E-A94E18FE06EB}"/>
              </c:ext>
            </c:extLst>
          </c:dPt>
          <c:dPt>
            <c:idx val="9"/>
            <c:bubble3D val="0"/>
            <c:spPr>
              <a:gradFill rotWithShape="0">
                <a:gsLst>
                  <a:gs pos="0">
                    <a:srgbClr val="FF9900">
                      <a:gamma/>
                      <a:shade val="46275"/>
                      <a:invGamma/>
                    </a:srgbClr>
                  </a:gs>
                  <a:gs pos="100000">
                    <a:srgbClr val="FF9900"/>
                  </a:gs>
                </a:gsLst>
                <a:lin ang="5400000" scaled="1"/>
              </a:gradFill>
              <a:ln w="31639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E36D-456F-AE3E-A94E18FE06EB}"/>
              </c:ext>
            </c:extLst>
          </c:dPt>
          <c:dLbls>
            <c:dLbl>
              <c:idx val="0"/>
              <c:layout>
                <c:manualLayout>
                  <c:x val="-6.1419976526031136E-3"/>
                  <c:y val="0.13551586321020168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Н</a:t>
                    </a:r>
                    <a:r>
                      <a:rPr lang="ru-RU" dirty="0"/>
                      <a:t>алог на доходы физических лиц
73,8%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393793986581802"/>
                      <c:h val="0.11935357876764195"/>
                    </c:manualLayout>
                  </c15:layout>
                  <c15:showDataLabelsRange val="1"/>
                </c:ext>
                <c:ext xmlns:c16="http://schemas.microsoft.com/office/drawing/2014/chart" uri="{C3380CC4-5D6E-409C-BE32-E72D297353CC}">
                  <c16:uniqueId val="{00000000-E36D-456F-AE3E-A94E18FE06EB}"/>
                </c:ext>
              </c:extLst>
            </c:dLbl>
            <c:dLbl>
              <c:idx val="1"/>
              <c:layout>
                <c:manualLayout>
                  <c:x val="-0.11998721054497644"/>
                  <c:y val="2.3270239721714287E-2"/>
                </c:manualLayout>
              </c:layout>
              <c:tx>
                <c:rich>
                  <a:bodyPr/>
                  <a:lstStyle/>
                  <a:p>
                    <a:fld id="{308C6FE0-F009-47CA-8A8D-6228CA8ACC4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1,2%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E36D-456F-AE3E-A94E18FE06EB}"/>
                </c:ext>
              </c:extLst>
            </c:dLbl>
            <c:dLbl>
              <c:idx val="2"/>
              <c:layout>
                <c:manualLayout>
                  <c:x val="-6.2770266274992562E-2"/>
                  <c:y val="-0.10942849080697437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Н</a:t>
                    </a:r>
                    <a:r>
                      <a:rPr lang="ru-RU" dirty="0"/>
                      <a:t>алоги на совокупный доход
7,6%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2-E36D-456F-AE3E-A94E18FE06EB}"/>
                </c:ext>
              </c:extLst>
            </c:dLbl>
            <c:dLbl>
              <c:idx val="3"/>
              <c:layout>
                <c:manualLayout>
                  <c:x val="-0.15018100891494879"/>
                  <c:y val="-8.3593960485852159E-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Н</a:t>
                    </a:r>
                    <a:r>
                      <a:rPr lang="ru-RU" dirty="0"/>
                      <a:t>алоги на имущество
7,3%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47808955403792"/>
                      <c:h val="0.13194642171062174"/>
                    </c:manualLayout>
                  </c15:layout>
                  <c15:showDataLabelsRange val="1"/>
                </c:ext>
                <c:ext xmlns:c16="http://schemas.microsoft.com/office/drawing/2014/chart" uri="{C3380CC4-5D6E-409C-BE32-E72D297353CC}">
                  <c16:uniqueId val="{00000003-E36D-456F-AE3E-A94E18FE06EB}"/>
                </c:ext>
              </c:extLst>
            </c:dLbl>
            <c:dLbl>
              <c:idx val="4"/>
              <c:layout>
                <c:manualLayout>
                  <c:x val="-0.11210144535453073"/>
                  <c:y val="-0.13340129992076766"/>
                </c:manualLayout>
              </c:layout>
              <c:tx>
                <c:rich>
                  <a:bodyPr/>
                  <a:lstStyle/>
                  <a:p>
                    <a:fld id="{28889C66-20F3-496E-B3B6-06B1B17AC186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
2,3%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E36D-456F-AE3E-A94E18FE06EB}"/>
                </c:ext>
              </c:extLst>
            </c:dLbl>
            <c:dLbl>
              <c:idx val="5"/>
              <c:layout>
                <c:manualLayout>
                  <c:x val="-3.3587387341727067E-2"/>
                  <c:y val="-0.14677977072037673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Д</a:t>
                    </a:r>
                    <a:r>
                      <a:rPr lang="ru-RU" dirty="0"/>
                      <a:t>оходы от использования имущества
6,3%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668885986414685"/>
                      <c:h val="0.14646316014341537"/>
                    </c:manualLayout>
                  </c15:layout>
                  <c15:showDataLabelsRange val="1"/>
                </c:ext>
                <c:ext xmlns:c16="http://schemas.microsoft.com/office/drawing/2014/chart" uri="{C3380CC4-5D6E-409C-BE32-E72D297353CC}">
                  <c16:uniqueId val="{00000005-E36D-456F-AE3E-A94E18FE06EB}"/>
                </c:ext>
              </c:extLst>
            </c:dLbl>
            <c:dLbl>
              <c:idx val="6"/>
              <c:layout>
                <c:manualLayout>
                  <c:x val="8.446336912417346E-2"/>
                  <c:y val="-0.155850042007496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П</a:t>
                    </a:r>
                    <a:r>
                      <a:rPr lang="ru-RU" dirty="0"/>
                      <a:t>латежи при пользовании природ. ресурсами
0,8%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6-E36D-456F-AE3E-A94E18FE06EB}"/>
                </c:ext>
              </c:extLst>
            </c:dLbl>
            <c:dLbl>
              <c:idx val="7"/>
              <c:layout>
                <c:manualLayout>
                  <c:x val="0.10290248942335803"/>
                  <c:y val="-2.3866315727383309E-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Д</a:t>
                    </a:r>
                    <a:r>
                      <a:rPr lang="ru-RU" dirty="0"/>
                      <a:t>оходы от продажи активов
0,3%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7-E36D-456F-AE3E-A94E18FE06EB}"/>
                </c:ext>
              </c:extLst>
            </c:dLbl>
            <c:dLbl>
              <c:idx val="8"/>
              <c:layout>
                <c:manualLayout>
                  <c:x val="0.18160775001706531"/>
                  <c:y val="0.19414892175446261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Ш</a:t>
                    </a:r>
                    <a:r>
                      <a:rPr lang="ru-RU" dirty="0"/>
                      <a:t>трафы
0,3%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42213443265115"/>
                      <c:h val="7.1206930360020973E-2"/>
                    </c:manualLayout>
                  </c15:layout>
                  <c15:showDataLabelsRange val="1"/>
                </c:ext>
                <c:ext xmlns:c16="http://schemas.microsoft.com/office/drawing/2014/chart" uri="{C3380CC4-5D6E-409C-BE32-E72D297353CC}">
                  <c16:uniqueId val="{00000008-E36D-456F-AE3E-A94E18FE06EB}"/>
                </c:ext>
              </c:extLst>
            </c:dLbl>
            <c:dLbl>
              <c:idx val="9"/>
              <c:layout>
                <c:manualLayout>
                  <c:x val="0.12160986408978086"/>
                  <c:y val="8.8063175447854039E-2"/>
                </c:manualLayout>
              </c:layout>
              <c:tx>
                <c:rich>
                  <a:bodyPr/>
                  <a:lstStyle/>
                  <a:p>
                    <a:r>
                      <a:rPr lang="ru-RU" sz="1399" dirty="0"/>
                      <a:t>Д</a:t>
                    </a:r>
                    <a:r>
                      <a:rPr lang="ru-RU" dirty="0"/>
                      <a:t>оходы от оказания платных услуг
0,1%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9-E36D-456F-AE3E-A94E18FE06EB}"/>
                </c:ext>
              </c:extLst>
            </c:dLbl>
            <c:dLbl>
              <c:idx val="10"/>
              <c:layout>
                <c:manualLayout>
                  <c:x val="5.5185003051250653E-2"/>
                  <c:y val="0.23253875131721791"/>
                </c:manualLayout>
              </c:layout>
              <c:tx>
                <c:rich>
                  <a:bodyPr/>
                  <a:lstStyle/>
                  <a:p>
                    <a:pPr>
                      <a:defRPr sz="1399" b="0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Times New Roman" pitchFamily="18" charset="0"/>
                      </a:defRPr>
                    </a:pPr>
                    <a:endParaRPr lang="en-US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0%" sourceLinked="0"/>
              <c:spPr>
                <a:noFill/>
                <a:ln w="25305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34386009130693"/>
                      <c:h val="8.7404128053514524E-2"/>
                    </c:manualLayout>
                  </c15:layout>
                  <c15:showDataLabelsRange val="1"/>
                </c:ext>
                <c:ext xmlns:c16="http://schemas.microsoft.com/office/drawing/2014/chart" uri="{C3380CC4-5D6E-409C-BE32-E72D297353CC}">
                  <c16:uniqueId val="{0000000A-E36D-456F-AE3E-A94E18FE06EB}"/>
                </c:ext>
              </c:extLst>
            </c:dLbl>
            <c:numFmt formatCode="0%" sourceLinked="0"/>
            <c:spPr>
              <a:noFill/>
              <a:ln w="25305">
                <a:noFill/>
              </a:ln>
            </c:spPr>
            <c:txPr>
              <a:bodyPr/>
              <a:lstStyle/>
              <a:p>
                <a:pPr>
                  <a:defRPr sz="1399" b="0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Sheet1!$B$1:$L$1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Гос. пошлина</c:v>
                </c:pt>
                <c:pt idx="5">
                  <c:v>Доходы от использования имущества</c:v>
                </c:pt>
                <c:pt idx="6">
                  <c:v>Платежи при пользовании природ.ресурсами</c:v>
                </c:pt>
                <c:pt idx="7">
                  <c:v>Доходы от продажи активов</c:v>
                </c:pt>
                <c:pt idx="8">
                  <c:v>Штрафы</c:v>
                </c:pt>
                <c:pt idx="9">
                  <c:v>Доходы от оказания платных услуг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 formatCode="#\ ##0.0">
                  <c:v>560275</c:v>
                </c:pt>
                <c:pt idx="1">
                  <c:v>9026.7999999999993</c:v>
                </c:pt>
                <c:pt idx="2" formatCode="#\ ##0.0">
                  <c:v>58000</c:v>
                </c:pt>
                <c:pt idx="3" formatCode="#\ ##0.0">
                  <c:v>55500</c:v>
                </c:pt>
                <c:pt idx="4" formatCode="#\ ##0.0">
                  <c:v>17050.900000000001</c:v>
                </c:pt>
                <c:pt idx="5" formatCode="#\ ##0.0">
                  <c:v>48094.7</c:v>
                </c:pt>
                <c:pt idx="6" formatCode="#\ ##0.0">
                  <c:v>6300</c:v>
                </c:pt>
                <c:pt idx="7" formatCode="#\ ##0.0">
                  <c:v>1943.5</c:v>
                </c:pt>
                <c:pt idx="8" formatCode="#\ ##0.0">
                  <c:v>2529.5</c:v>
                </c:pt>
                <c:pt idx="9" formatCode="#\ ##0.0">
                  <c:v>291.10000000000002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Sheet1!$B$4:$K$4</c15:f>
                <c15:dlblRangeCache>
                  <c:ptCount val="10"/>
                  <c:pt idx="0">
                    <c:v>73,8</c:v>
                  </c:pt>
                  <c:pt idx="1">
                    <c:v>1,2</c:v>
                  </c:pt>
                  <c:pt idx="2">
                    <c:v>7,6</c:v>
                  </c:pt>
                  <c:pt idx="3">
                    <c:v>7,3</c:v>
                  </c:pt>
                  <c:pt idx="4">
                    <c:v>2,3</c:v>
                  </c:pt>
                  <c:pt idx="5">
                    <c:v>6,3</c:v>
                  </c:pt>
                  <c:pt idx="6">
                    <c:v>0,8</c:v>
                  </c:pt>
                  <c:pt idx="7">
                    <c:v>0,3</c:v>
                  </c:pt>
                  <c:pt idx="8">
                    <c:v>0,3</c:v>
                  </c:pt>
                  <c:pt idx="9">
                    <c:v>0,1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B-E36D-456F-AE3E-A94E18FE06E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387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04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89533704268147E-2"/>
          <c:y val="4.5976214253931329E-2"/>
          <c:w val="0.82515491390031737"/>
          <c:h val="0.53642619743317399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9366">
              <a:solidFill>
                <a:schemeClr val="tx1"/>
              </a:solidFill>
              <a:prstDash val="solid"/>
            </a:ln>
          </c:spPr>
          <c:explosion val="50"/>
          <c:dPt>
            <c:idx val="0"/>
            <c:bubble3D val="0"/>
            <c:spPr>
              <a:pattFill prst="wdUpDiag">
                <a:fgClr>
                  <a:srgbClr xmlns:mc="http://schemas.openxmlformats.org/markup-compatibility/2006" xmlns:a14="http://schemas.microsoft.com/office/drawing/2010/main" val="00FF00" mc:Ignorable="a14" a14:legacySpreadsheetColorIndex="34"/>
                </a:fgClr>
                <a:bgClr>
                  <a:srgbClr xmlns:mc="http://schemas.openxmlformats.org/markup-compatibility/2006" xmlns:a14="http://schemas.microsoft.com/office/drawing/2010/main" val="333333" mc:Ignorable="a14" a14:legacySpreadsheetColorIndex="63"/>
                </a:bgClr>
              </a:patt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7E14-47C8-8D7F-D08B4A39CFF0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E14-47C8-8D7F-D08B4A39CFF0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7E14-47C8-8D7F-D08B4A39CFF0}"/>
              </c:ext>
            </c:extLst>
          </c:dPt>
          <c:dPt>
            <c:idx val="3"/>
            <c:bubble3D val="0"/>
            <c:spPr>
              <a:solidFill>
                <a:srgbClr val="0000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E14-47C8-8D7F-D08B4A39CFF0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7E14-47C8-8D7F-D08B4A39CFF0}"/>
              </c:ext>
            </c:extLst>
          </c:dPt>
          <c:dPt>
            <c:idx val="5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0000" mc:Ignorable="a14" a14:legacySpreadsheetColorIndex="10"/>
                  </a:gs>
                  <a:gs pos="100000">
                    <a:srgbClr xmlns:mc="http://schemas.openxmlformats.org/markup-compatibility/2006" xmlns:a14="http://schemas.microsoft.com/office/drawing/2010/main" val="1A0000" mc:Ignorable="a14" a14:legacySpreadsheetColorIndex="10">
                      <a:gamma/>
                      <a:shade val="96078"/>
                      <a:invGamma/>
                    </a:srgbClr>
                  </a:gs>
                </a:gsLst>
                <a:lin ang="5400000" scaled="1"/>
              </a:gra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E14-47C8-8D7F-D08B4A39CFF0}"/>
              </c:ext>
            </c:extLst>
          </c:dPt>
          <c:dPt>
            <c:idx val="6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27">
                      <a:gamma/>
                      <a:shade val="16078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FFC42F" mc:Ignorable="a14" a14:legacySpreadsheetColorIndex="27"/>
                  </a:gs>
                </a:gsLst>
                <a:lin ang="5400000" scaled="1"/>
              </a:gra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7E14-47C8-8D7F-D08B4A39CFF0}"/>
              </c:ext>
            </c:extLst>
          </c:dPt>
          <c:dPt>
            <c:idx val="7"/>
            <c:bubble3D val="0"/>
            <c:spPr>
              <a:solidFill>
                <a:srgbClr val="0066CC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E14-47C8-8D7F-D08B4A39CFF0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7E14-47C8-8D7F-D08B4A39CFF0}"/>
              </c:ext>
            </c:extLst>
          </c:dPt>
          <c:dPt>
            <c:idx val="9"/>
            <c:bubble3D val="0"/>
            <c:spPr>
              <a:blipFill dpi="0" rotWithShape="0">
                <a:blip xmlns:r="http://schemas.openxmlformats.org/officeDocument/2006/relationships" r:embed="rId1"/>
                <a:srcRect/>
                <a:tile tx="0" ty="0" sx="100000" sy="100000" flip="none" algn="tl"/>
              </a:blip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E14-47C8-8D7F-D08B4A39CFF0}"/>
              </c:ext>
            </c:extLst>
          </c:dPt>
          <c:dPt>
            <c:idx val="10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7E14-47C8-8D7F-D08B4A39CFF0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E14-47C8-8D7F-D08B4A39CFF0}"/>
              </c:ext>
            </c:extLst>
          </c:dPt>
          <c:dLbls>
            <c:dLbl>
              <c:idx val="0"/>
              <c:layout>
                <c:manualLayout>
                  <c:x val="-0.15241247729733259"/>
                  <c:y val="0.21413425210935755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Общегосударственные вопросы 7,4%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E14-47C8-8D7F-D08B4A39CFF0}"/>
                </c:ext>
              </c:extLst>
            </c:dLbl>
            <c:dLbl>
              <c:idx val="1"/>
              <c:layout>
                <c:manualLayout>
                  <c:x val="-0.14998752487735681"/>
                  <c:y val="0.25356772658442506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Национальная безопасность и правоохранительная деятельность 0,8% 
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E14-47C8-8D7F-D08B4A39CFF0}"/>
                </c:ext>
              </c:extLst>
            </c:dLbl>
            <c:dLbl>
              <c:idx val="2"/>
              <c:layout>
                <c:manualLayout>
                  <c:x val="-0.15526434627256866"/>
                  <c:y val="0.19695349240171101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Национальная экономика 5,1%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E14-47C8-8D7F-D08B4A39CFF0}"/>
                </c:ext>
              </c:extLst>
            </c:dLbl>
            <c:dLbl>
              <c:idx val="3"/>
              <c:layout>
                <c:manualLayout>
                  <c:x val="-0.10258556096221408"/>
                  <c:y val="0.10748060023863776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Жилищно-коммунальное хозяйство 8,4%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7E14-47C8-8D7F-D08B4A39CFF0}"/>
                </c:ext>
              </c:extLst>
            </c:dLbl>
            <c:dLbl>
              <c:idx val="4"/>
              <c:layout>
                <c:manualLayout>
                  <c:x val="-8.9781930434535806E-2"/>
                  <c:y val="-0.12327209453874344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Образование 63,6%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7E14-47C8-8D7F-D08B4A39CFF0}"/>
                </c:ext>
              </c:extLst>
            </c:dLbl>
            <c:dLbl>
              <c:idx val="5"/>
              <c:layout>
                <c:manualLayout>
                  <c:x val="9.9477146570191466E-2"/>
                  <c:y val="0.1019720702866859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Культура, 
кинематография 7,1%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7E14-47C8-8D7F-D08B4A39CFF0}"/>
                </c:ext>
              </c:extLst>
            </c:dLbl>
            <c:dLbl>
              <c:idx val="6"/>
              <c:layout>
                <c:manualLayout>
                  <c:x val="0.13183838179144192"/>
                  <c:y val="0.16113099217043669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Социальная политика 3,4%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7E14-47C8-8D7F-D08B4A39CFF0}"/>
                </c:ext>
              </c:extLst>
            </c:dLbl>
            <c:dLbl>
              <c:idx val="7"/>
              <c:layout>
                <c:manualLayout>
                  <c:x val="0.1452409181357277"/>
                  <c:y val="0.18332325495946011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Физическая культура и спорт 2,6% 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7E14-47C8-8D7F-D08B4A39CFF0}"/>
                </c:ext>
              </c:extLst>
            </c:dLbl>
            <c:dLbl>
              <c:idx val="8"/>
              <c:layout>
                <c:manualLayout>
                  <c:x val="0.16126823566301252"/>
                  <c:y val="0.25888413198232074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Средства массовой информации 0,2%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7E14-47C8-8D7F-D08B4A39CFF0}"/>
                </c:ext>
              </c:extLst>
            </c:dLbl>
            <c:dLbl>
              <c:idx val="9"/>
              <c:layout>
                <c:manualLayout>
                  <c:x val="-1.2214488624957887E-2"/>
                  <c:y val="0.33126787690108739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Обслуживание государственного и муниципального долга 1,5%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7E14-47C8-8D7F-D08B4A39CFF0}"/>
                </c:ext>
              </c:extLst>
            </c:dLbl>
            <c:dLbl>
              <c:idx val="10"/>
              <c:layout>
                <c:manualLayout>
                  <c:x val="-0.19565450918912786"/>
                  <c:y val="0.33241319109883039"/>
                </c:manualLayout>
              </c:layout>
              <c:tx>
                <c:rich>
                  <a:bodyPr/>
                  <a:lstStyle/>
                  <a:p>
                    <a:pPr>
                      <a:defRPr sz="756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Охрана окружающей среды 0,1%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7E14-47C8-8D7F-D08B4A39CFF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E14-47C8-8D7F-D08B4A39CFF0}"/>
                </c:ext>
              </c:extLst>
            </c:dLbl>
            <c:numFmt formatCode="\О\с\н\о\в\н\о\й" sourceLinked="0"/>
            <c:spPr>
              <a:noFill/>
              <a:ln w="187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Sheet1!$B$1:$O$1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Охрана окружающей среды</c:v>
                </c:pt>
              </c:strCache>
            </c:strRef>
          </c:cat>
          <c:val>
            <c:numRef>
              <c:f>Sheet1!$B$2:$O$2</c:f>
              <c:numCache>
                <c:formatCode>General</c:formatCode>
                <c:ptCount val="11"/>
                <c:pt idx="0">
                  <c:v>185.5</c:v>
                </c:pt>
                <c:pt idx="1">
                  <c:v>20.100000000000001</c:v>
                </c:pt>
                <c:pt idx="2">
                  <c:v>126.7</c:v>
                </c:pt>
                <c:pt idx="3">
                  <c:v>210.8</c:v>
                </c:pt>
                <c:pt idx="4">
                  <c:v>1595.6</c:v>
                </c:pt>
                <c:pt idx="5">
                  <c:v>177.7</c:v>
                </c:pt>
                <c:pt idx="6">
                  <c:v>85.2</c:v>
                </c:pt>
                <c:pt idx="7">
                  <c:v>64.2</c:v>
                </c:pt>
                <c:pt idx="8">
                  <c:v>4.0999999999999996</c:v>
                </c:pt>
                <c:pt idx="9">
                  <c:v>36.799999999999997</c:v>
                </c:pt>
                <c:pt idx="1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E14-47C8-8D7F-D08B4A39CFF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2 508,0</c:v>
                </c:pt>
              </c:strCache>
            </c:strRef>
          </c:tx>
          <c:spPr>
            <a:solidFill>
              <a:schemeClr val="accent2"/>
            </a:solidFill>
            <a:ln w="9366">
              <a:solidFill>
                <a:schemeClr val="tx1"/>
              </a:solidFill>
              <a:prstDash val="solid"/>
            </a:ln>
          </c:spPr>
          <c:explosion val="13"/>
          <c:dPt>
            <c:idx val="0"/>
            <c:bubble3D val="0"/>
            <c:spPr>
              <a:solidFill>
                <a:schemeClr val="accent1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E14-47C8-8D7F-D08B4A39CFF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7E14-47C8-8D7F-D08B4A39CFF0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E14-47C8-8D7F-D08B4A39CFF0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0-7E14-47C8-8D7F-D08B4A39CFF0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7E14-47C8-8D7F-D08B4A39CFF0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7E14-47C8-8D7F-D08B4A39CFF0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7E14-47C8-8D7F-D08B4A39CFF0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7E14-47C8-8D7F-D08B4A39CFF0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7E14-47C8-8D7F-D08B4A39CFF0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7E14-47C8-8D7F-D08B4A39CFF0}"/>
              </c:ext>
            </c:extLst>
          </c:dPt>
          <c:dPt>
            <c:idx val="10"/>
            <c:bubble3D val="0"/>
            <c:spPr>
              <a:solidFill>
                <a:srgbClr val="00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7E14-47C8-8D7F-D08B4A39CFF0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7E14-47C8-8D7F-D08B4A39CFF0}"/>
              </c:ext>
            </c:extLst>
          </c:dPt>
          <c:dLbls>
            <c:numFmt formatCode="0%" sourceLinked="0"/>
            <c:spPr>
              <a:noFill/>
              <a:ln w="187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8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Sheet1!$B$1:$O$1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Охрана окружающей среды</c:v>
                </c:pt>
              </c:strCache>
            </c:strRef>
          </c:cat>
          <c:val>
            <c:numRef>
              <c:f>Sheet1!$B$3:$O$3</c:f>
              <c:numCache>
                <c:formatCode>#\ ##0.0</c:formatCode>
                <c:ptCount val="11"/>
                <c:pt idx="0">
                  <c:v>7.3963317384370022</c:v>
                </c:pt>
                <c:pt idx="1">
                  <c:v>0.80143540669856472</c:v>
                </c:pt>
                <c:pt idx="2">
                  <c:v>5.0518341307815007</c:v>
                </c:pt>
                <c:pt idx="3">
                  <c:v>8.4051036682615656</c:v>
                </c:pt>
                <c:pt idx="4">
                  <c:v>63.620414673046255</c:v>
                </c:pt>
                <c:pt idx="5">
                  <c:v>7.085326953748007</c:v>
                </c:pt>
                <c:pt idx="6">
                  <c:v>3.3971291866028714</c:v>
                </c:pt>
                <c:pt idx="7">
                  <c:v>2.5598086124401918</c:v>
                </c:pt>
                <c:pt idx="8">
                  <c:v>0.1634768740031898</c:v>
                </c:pt>
                <c:pt idx="9">
                  <c:v>1.4673046251993622</c:v>
                </c:pt>
                <c:pt idx="10">
                  <c:v>5.1834130781499212E-2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7E14-47C8-8D7F-D08B4A39CFF0}"/>
            </c:ext>
          </c:extLst>
        </c:ser>
        <c:ser>
          <c:idx val="3"/>
          <c:order val="2"/>
          <c:tx>
            <c:strRef>
              <c:f>Sheet1!$A$5</c:f>
              <c:strCache>
                <c:ptCount val="1"/>
              </c:strCache>
            </c:strRef>
          </c:tx>
          <c:spPr>
            <a:solidFill>
              <a:schemeClr val="folHlink"/>
            </a:solidFill>
            <a:ln w="9366">
              <a:solidFill>
                <a:schemeClr val="tx1"/>
              </a:solidFill>
              <a:prstDash val="solid"/>
            </a:ln>
          </c:spPr>
          <c:explosion val="13"/>
          <c:dPt>
            <c:idx val="0"/>
            <c:bubble3D val="0"/>
            <c:spPr>
              <a:solidFill>
                <a:schemeClr val="accent1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7E14-47C8-8D7F-D08B4A39CF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7E14-47C8-8D7F-D08B4A39CFF0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7E14-47C8-8D7F-D08B4A39CFF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D-7E14-47C8-8D7F-D08B4A39CFF0}"/>
              </c:ext>
            </c:extLst>
          </c:dPt>
          <c:dPt>
            <c:idx val="4"/>
            <c:bubble3D val="0"/>
            <c:spPr>
              <a:solidFill>
                <a:schemeClr val="bg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7E14-47C8-8D7F-D08B4A39CFF0}"/>
              </c:ext>
            </c:extLst>
          </c:dPt>
          <c:dPt>
            <c:idx val="5"/>
            <c:bubble3D val="0"/>
            <c:spPr>
              <a:solidFill>
                <a:schemeClr val="tx2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7E14-47C8-8D7F-D08B4A39CFF0}"/>
              </c:ext>
            </c:extLst>
          </c:dPt>
          <c:dPt>
            <c:idx val="6"/>
            <c:bubble3D val="0"/>
            <c:spPr>
              <a:solidFill>
                <a:srgbClr val="0066CC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7E14-47C8-8D7F-D08B4A39CFF0}"/>
              </c:ext>
            </c:extLst>
          </c:dPt>
          <c:dPt>
            <c:idx val="7"/>
            <c:bubble3D val="0"/>
            <c:spPr>
              <a:solidFill>
                <a:srgbClr val="CCCC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7E14-47C8-8D7F-D08B4A39CFF0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7E14-47C8-8D7F-D08B4A39CFF0}"/>
              </c:ext>
            </c:extLst>
          </c:dPt>
          <c:dPt>
            <c:idx val="9"/>
            <c:bubble3D val="0"/>
            <c:spPr>
              <a:solidFill>
                <a:srgbClr val="FF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7E14-47C8-8D7F-D08B4A39CFF0}"/>
              </c:ext>
            </c:extLst>
          </c:dPt>
          <c:dPt>
            <c:idx val="10"/>
            <c:bubble3D val="0"/>
            <c:spPr>
              <a:solidFill>
                <a:srgbClr val="00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4-7E14-47C8-8D7F-D08B4A39CFF0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5-7E14-47C8-8D7F-D08B4A39CFF0}"/>
              </c:ext>
            </c:extLst>
          </c:dPt>
          <c:dLbls>
            <c:numFmt formatCode="0%" sourceLinked="0"/>
            <c:spPr>
              <a:noFill/>
              <a:ln w="187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8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Sheet1!$B$1:$O$1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  <c:pt idx="8">
                  <c:v>Средства массовой информации</c:v>
                </c:pt>
                <c:pt idx="9">
                  <c:v>Обслуживание государственного и муниципального долга</c:v>
                </c:pt>
                <c:pt idx="10">
                  <c:v>Охрана окружающей среды</c:v>
                </c:pt>
              </c:strCache>
            </c:strRef>
          </c:cat>
          <c:val>
            <c:numRef>
              <c:f>Sheet1!$B$5:$O$5</c:f>
              <c:numCache>
                <c:formatCode>General</c:formatCode>
                <c:ptCount val="11"/>
              </c:numCache>
            </c:numRef>
          </c:val>
          <c:extLst>
            <c:ext xmlns:c16="http://schemas.microsoft.com/office/drawing/2014/chart" uri="{C3380CC4-5D6E-409C-BE32-E72D297353CC}">
              <c16:uniqueId val="{00000026-7E14-47C8-8D7F-D08B4A39CFF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eparator> </c:separator>
          <c:showLeaderLines val="1"/>
        </c:dLbls>
      </c:pie3DChart>
      <c:spPr>
        <a:noFill/>
        <a:ln w="1873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8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9368103424451574E-2"/>
          <c:w val="1"/>
          <c:h val="0.8599098360382717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2508029,3</c:v>
                </c:pt>
              </c:strCache>
            </c:strRef>
          </c:tx>
          <c:spPr>
            <a:ln w="9366">
              <a:solidFill>
                <a:schemeClr val="tx1"/>
              </a:solidFill>
              <a:prstDash val="solid"/>
            </a:ln>
          </c:spPr>
          <c:explosion val="68"/>
          <c:dPt>
            <c:idx val="0"/>
            <c:bubble3D val="0"/>
            <c:spPr>
              <a:pattFill prst="wdUpDiag">
                <a:fgClr>
                  <a:srgbClr xmlns:mc="http://schemas.openxmlformats.org/markup-compatibility/2006" xmlns:a14="http://schemas.microsoft.com/office/drawing/2010/main" val="00FF00" mc:Ignorable="a14" a14:legacySpreadsheetColorIndex="34"/>
                </a:fgClr>
                <a:bgClr>
                  <a:srgbClr xmlns:mc="http://schemas.openxmlformats.org/markup-compatibility/2006" xmlns:a14="http://schemas.microsoft.com/office/drawing/2010/main" val="333333" mc:Ignorable="a14" a14:legacySpreadsheetColorIndex="63"/>
                </a:bgClr>
              </a:patt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65EE-4898-823E-ADF11F631FB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65EE-4898-823E-ADF11F631FB9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65EE-4898-823E-ADF11F631FB9}"/>
              </c:ext>
            </c:extLst>
          </c:dPt>
          <c:dPt>
            <c:idx val="3"/>
            <c:bubble3D val="0"/>
            <c:spPr>
              <a:solidFill>
                <a:srgbClr val="0000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65EE-4898-823E-ADF11F631FB9}"/>
              </c:ext>
            </c:extLst>
          </c:dPt>
          <c:dPt>
            <c:idx val="4"/>
            <c:bubble3D val="0"/>
            <c:spPr>
              <a:solidFill>
                <a:srgbClr val="FF00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65EE-4898-823E-ADF11F631FB9}"/>
              </c:ext>
            </c:extLst>
          </c:dPt>
          <c:dPt>
            <c:idx val="5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0000" mc:Ignorable="a14" a14:legacySpreadsheetColorIndex="10"/>
                  </a:gs>
                  <a:gs pos="100000">
                    <a:srgbClr xmlns:mc="http://schemas.openxmlformats.org/markup-compatibility/2006" xmlns:a14="http://schemas.microsoft.com/office/drawing/2010/main" val="160000" mc:Ignorable="a14" a14:legacySpreadsheetColorIndex="10">
                      <a:gamma/>
                      <a:shade val="96078"/>
                      <a:invGamma/>
                    </a:srgbClr>
                  </a:gs>
                </a:gsLst>
                <a:lin ang="5400000" scaled="1"/>
              </a:gra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5EE-4898-823E-ADF11F631FB9}"/>
              </c:ext>
            </c:extLst>
          </c:dPt>
          <c:dPt>
            <c:idx val="6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000000" mc:Ignorable="a14" a14:legacySpreadsheetColorIndex="27">
                      <a:gamma/>
                      <a:shade val="16078"/>
                      <a:invGamma/>
                    </a:srgbClr>
                  </a:gs>
                  <a:gs pos="100000">
                    <a:srgbClr xmlns:mc="http://schemas.openxmlformats.org/markup-compatibility/2006" xmlns:a14="http://schemas.microsoft.com/office/drawing/2010/main" val="FFC42F" mc:Ignorable="a14" a14:legacySpreadsheetColorIndex="27"/>
                  </a:gs>
                </a:gsLst>
                <a:lin ang="5400000" scaled="1"/>
              </a:gra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65EE-4898-823E-ADF11F631FB9}"/>
              </c:ext>
            </c:extLst>
          </c:dPt>
          <c:dPt>
            <c:idx val="7"/>
            <c:bubble3D val="0"/>
            <c:spPr>
              <a:solidFill>
                <a:srgbClr val="0066CC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5EE-4898-823E-ADF11F631FB9}"/>
              </c:ext>
            </c:extLst>
          </c:dPt>
          <c:dPt>
            <c:idx val="8"/>
            <c:bubble3D val="0"/>
            <c:spPr>
              <a:solidFill>
                <a:srgbClr val="FF0000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65EE-4898-823E-ADF11F631FB9}"/>
              </c:ext>
            </c:extLst>
          </c:dPt>
          <c:dPt>
            <c:idx val="9"/>
            <c:bubble3D val="0"/>
            <c:spPr>
              <a:blipFill dpi="0" rotWithShape="0">
                <a:blip xmlns:r="http://schemas.openxmlformats.org/officeDocument/2006/relationships" r:embed="rId1"/>
                <a:srcRect/>
                <a:tile tx="0" ty="0" sx="100000" sy="100000" flip="none" algn="tl"/>
              </a:blip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65EE-4898-823E-ADF11F631FB9}"/>
              </c:ext>
            </c:extLst>
          </c:dPt>
          <c:dPt>
            <c:idx val="10"/>
            <c:bubble3D val="0"/>
            <c:spPr>
              <a:solidFill>
                <a:srgbClr val="00FFFF"/>
              </a:solidFill>
              <a:ln w="9366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5EE-4898-823E-ADF11F631FB9}"/>
              </c:ext>
            </c:extLst>
          </c:dPt>
          <c:dLbls>
            <c:dLbl>
              <c:idx val="0"/>
              <c:layout>
                <c:manualLayout>
                  <c:x val="8.173495576689907E-2"/>
                  <c:y val="0.1449300748283684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5622E930-5212-4F32-889E-05100FEBCC20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65EE-4898-823E-ADF11F631FB9}"/>
                </c:ext>
              </c:extLst>
            </c:dLbl>
            <c:dLbl>
              <c:idx val="1"/>
              <c:layout>
                <c:manualLayout>
                  <c:x val="5.1956565457374752E-2"/>
                  <c:y val="0.2371930554665698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 dirty="0"/>
                      <a:t>
</a:t>
                    </a:r>
                    <a:fld id="{1959BB0C-FCC4-45E3-9AC8-8167FD6298D8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 dirty="0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5EE-4898-823E-ADF11F631FB9}"/>
                </c:ext>
              </c:extLst>
            </c:dLbl>
            <c:dLbl>
              <c:idx val="2"/>
              <c:layout>
                <c:manualLayout>
                  <c:x val="-8.8232394132451333E-2"/>
                  <c:y val="0.24487358764907727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CC3E9DDF-D918-4CC1-9D10-528E35E3008E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65EE-4898-823E-ADF11F631FB9}"/>
                </c:ext>
              </c:extLst>
            </c:dLbl>
            <c:dLbl>
              <c:idx val="3"/>
              <c:layout>
                <c:manualLayout>
                  <c:x val="8.2493122441050198E-2"/>
                  <c:y val="0.16897543072208945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F3C908DD-BE3C-4115-BDF8-2B1513BBF156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dirty="0"/>
                      <a:t> 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5EE-4898-823E-ADF11F631FB9}"/>
                </c:ext>
              </c:extLst>
            </c:dLbl>
            <c:dLbl>
              <c:idx val="4"/>
              <c:layout>
                <c:manualLayout>
                  <c:x val="5.9175134671292706E-2"/>
                  <c:y val="0.24195389224417257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0394DF9A-87E6-48CA-AD9E-946021CD3EEF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87853420621545"/>
                      <c:h val="0.14026748237053355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65EE-4898-823E-ADF11F631FB9}"/>
                </c:ext>
              </c:extLst>
            </c:dLbl>
            <c:dLbl>
              <c:idx val="5"/>
              <c:layout>
                <c:manualLayout>
                  <c:x val="-1.0073500555476386E-2"/>
                  <c:y val="9.9242421053421362E-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AADDBA71-1167-4AA7-8509-259B9638B6AC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dirty="0"/>
                      <a:t> 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86235510267035"/>
                      <c:h val="0.1700506949949055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65EE-4898-823E-ADF11F631FB9}"/>
                </c:ext>
              </c:extLst>
            </c:dLbl>
            <c:dLbl>
              <c:idx val="6"/>
              <c:layout>
                <c:manualLayout>
                  <c:x val="0.17215154840259056"/>
                  <c:y val="-6.3233116103587644E-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A379781F-1CF8-453F-8D47-EEAB136C9905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r>
                      <a:rPr lang="ru-RU" dirty="0"/>
                      <a:t> </a:t>
                    </a:r>
                  </a:p>
                </c:rich>
              </c:tx>
              <c:numFmt formatCode="General" sourceLinked="0"/>
              <c:spPr>
                <a:noFill/>
                <a:ln w="18733">
                  <a:noFill/>
                </a:ln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30740199112412"/>
                      <c:h val="0.10149921245155337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5EE-4898-823E-ADF11F631FB9}"/>
                </c:ext>
              </c:extLst>
            </c:dLbl>
            <c:dLbl>
              <c:idx val="7"/>
              <c:layout>
                <c:manualLayout>
                  <c:x val="5.2445780039166452E-2"/>
                  <c:y val="2.0779758192551238E-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fld id="{266A4921-5EAE-4ECD-A405-F3F0EC495AA8}" type="CATEGORYNAME">
                      <a:rPr lang="ru-RU" smtClean="0"/>
                      <a:pPr>
                        <a:defRPr sz="81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5123444617346"/>
                      <c:h val="9.102331923211134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5EE-4898-823E-ADF11F631FB9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86452947259565671"/>
                  <c:y val="0.90338983050847455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Средства массовой информации 0,4%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8-65EE-4898-823E-ADF11F631FB9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68665977249224408"/>
                  <c:y val="0.96610169491525422"/>
                </c:manualLayout>
              </c:layout>
              <c:tx>
                <c:rich>
                  <a:bodyPr/>
                  <a:lstStyle/>
                  <a:p>
                    <a:pPr>
                      <a:defRPr sz="811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Обслуживание государственного и муниципального долга 1,1%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A-65EE-4898-823E-ADF11F631FB9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45708376421923474"/>
                  <c:y val="0.96101694915254232"/>
                </c:manualLayout>
              </c:layout>
              <c:tx>
                <c:rich>
                  <a:bodyPr/>
                  <a:lstStyle/>
                  <a:p>
                    <a:pPr>
                      <a:defRPr sz="756" b="1" i="0" u="none" strike="noStrike" baseline="0">
                        <a:solidFill>
                          <a:schemeClr val="tx1"/>
                        </a:solidFill>
                        <a:latin typeface="Tahoma"/>
                        <a:ea typeface="Tahoma"/>
                        <a:cs typeface="Tahoma"/>
                      </a:defRPr>
                    </a:pPr>
                    <a:r>
                      <a:rPr lang="ru-RU"/>
                      <a:t>Охрана окружающей среды 0,1%</a:t>
                    </a:r>
                  </a:p>
                </c:rich>
              </c:tx>
              <c:spPr>
                <a:noFill/>
                <a:ln w="1873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9-65EE-4898-823E-ADF11F631FB9}"/>
                </c:ext>
              </c:extLst>
            </c:dLbl>
            <c:dLbl>
              <c:idx val="11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1"/>
                </c:ext>
                <c:ext xmlns:c16="http://schemas.microsoft.com/office/drawing/2014/chart" uri="{C3380CC4-5D6E-409C-BE32-E72D297353CC}">
                  <c16:uniqueId val="{0000000B-65EE-4898-823E-ADF11F631FB9}"/>
                </c:ext>
              </c:extLst>
            </c:dLbl>
            <c:numFmt formatCode="\О\с\н\о\в\н\о\й" sourceLinked="0"/>
            <c:spPr>
              <a:noFill/>
              <a:ln w="187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1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Sheet1!$B$1:$I$1</c:f>
              <c:strCache>
                <c:ptCount val="8"/>
                <c:pt idx="0">
                  <c:v>Финансовое управление городского округа "Котлас", 2,7 %</c:v>
                </c:pt>
                <c:pt idx="1">
                  <c:v>Комитет по управлению имуществом городского округа "Котлас", 1,3 %</c:v>
                </c:pt>
                <c:pt idx="2">
                  <c:v>администрация городского округа "Котлас", 2,7 %</c:v>
                </c:pt>
                <c:pt idx="3">
                  <c:v>Управление городского хозяйства городского округа "Котлас", 13,8 %</c:v>
                </c:pt>
                <c:pt idx="4">
                  <c:v>Администрация Вычегодского административного округа, 0,2 %</c:v>
                </c:pt>
                <c:pt idx="5">
                  <c:v>Управление экономического развития администрации городского округа "Котлас", 1,9 %</c:v>
                </c:pt>
                <c:pt idx="6">
                  <c:v>Управление по социальным вопросам администрации городского округа "Котлас", 76,8 %</c:v>
                </c:pt>
                <c:pt idx="7">
                  <c:v>Собрание депутатов городского округа "Котлас", 0,6 %</c:v>
                </c:pt>
              </c:strCache>
            </c:strRef>
          </c:cat>
          <c:val>
            <c:numRef>
              <c:f>Sheet1!$B$2:$I$2</c:f>
              <c:numCache>
                <c:formatCode>#,##0.00</c:formatCode>
                <c:ptCount val="8"/>
                <c:pt idx="0">
                  <c:v>68515.5</c:v>
                </c:pt>
                <c:pt idx="1">
                  <c:v>32593.3</c:v>
                </c:pt>
                <c:pt idx="2" formatCode="General">
                  <c:v>67370.2</c:v>
                </c:pt>
                <c:pt idx="3" formatCode="General">
                  <c:v>346153.1</c:v>
                </c:pt>
                <c:pt idx="4" formatCode="General">
                  <c:v>5050.3999999999996</c:v>
                </c:pt>
                <c:pt idx="5" formatCode="General">
                  <c:v>46329.599999999999</c:v>
                </c:pt>
                <c:pt idx="6" formatCode="General">
                  <c:v>1925789.4</c:v>
                </c:pt>
                <c:pt idx="7" formatCode="General">
                  <c:v>16227.8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Sheet1!$B$1:$C$1</c15:f>
                <c15:dlblRangeCache>
                  <c:ptCount val="2"/>
                  <c:pt idx="0">
                    <c:v>Финансовое управление городского округа "Котлас", 2,7 %</c:v>
                  </c:pt>
                  <c:pt idx="1">
                    <c:v>Комитет по управлению имуществом городского округа "Котлас", 1,3 %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65EE-4898-823E-ADF11F631FB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eparator> </c:separator>
          <c:showLeaderLines val="1"/>
        </c:dLbls>
        <c:extLst>
          <c:ext xmlns:c15="http://schemas.microsoft.com/office/drawing/2012/chart" uri="{02D57815-91ED-43cb-92C2-25804820EDAC}">
            <c15:filteredPi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100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 w="9366">
                    <a:solidFill>
                      <a:schemeClr val="tx1"/>
                    </a:solidFill>
                    <a:prstDash val="solid"/>
                  </a:ln>
                </c:spPr>
                <c:explosion val="13"/>
                <c:dPt>
                  <c:idx val="0"/>
                  <c:bubble3D val="0"/>
                  <c:spPr>
                    <a:solidFill>
                      <a:schemeClr val="accent1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0D-65EE-4898-823E-ADF11F631FB9}"/>
                    </c:ext>
                  </c:extLst>
                </c:dPt>
                <c:dPt>
                  <c:idx val="1"/>
                  <c:bubble3D val="0"/>
                  <c:extLst>
                    <c:ext xmlns:c16="http://schemas.microsoft.com/office/drawing/2014/chart" uri="{C3380CC4-5D6E-409C-BE32-E72D297353CC}">
                      <c16:uniqueId val="{0000000E-65EE-4898-823E-ADF11F631FB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hlink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0F-65EE-4898-823E-ADF11F631FB9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folHlink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0-65EE-4898-823E-ADF11F631FB9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bg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1-65EE-4898-823E-ADF11F631FB9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tx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2-65EE-4898-823E-ADF11F631FB9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0066CC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3-65EE-4898-823E-ADF11F631FB9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CCCCFF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>
                    <c:ext xmlns:c16="http://schemas.microsoft.com/office/drawing/2014/chart" uri="{C3380CC4-5D6E-409C-BE32-E72D297353CC}">
                      <c16:uniqueId val="{00000014-65EE-4898-823E-ADF11F631FB9}"/>
                    </c:ext>
                  </c:extLst>
                </c:dPt>
                <c:dLbls>
                  <c:numFmt formatCode="0%" sourceLinked="0"/>
                  <c:spPr>
                    <a:noFill/>
                    <a:ln w="18733">
                      <a:noFill/>
                    </a:ln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188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1"/>
                  <c:showSerName val="0"/>
                  <c:showPercent val="1"/>
                  <c:showBubbleSize val="0"/>
                  <c:separator> </c:separator>
                  <c:showLeaderLines val="1"/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Sheet1!$B$1:$I$1</c15:sqref>
                        </c15:formulaRef>
                      </c:ext>
                    </c:extLst>
                    <c:strCache>
                      <c:ptCount val="8"/>
                      <c:pt idx="0">
                        <c:v>Финансовое управление городского округа "Котлас", 2,7 %</c:v>
                      </c:pt>
                      <c:pt idx="1">
                        <c:v>Комитет по управлению имуществом городского округа "Котлас", 1,3 %</c:v>
                      </c:pt>
                      <c:pt idx="2">
                        <c:v>администрация городского округа "Котлас", 2,7 %</c:v>
                      </c:pt>
                      <c:pt idx="3">
                        <c:v>Управление городского хозяйства городского округа "Котлас", 13,8 %</c:v>
                      </c:pt>
                      <c:pt idx="4">
                        <c:v>Администрация Вычегодского административного округа, 0,2 %</c:v>
                      </c:pt>
                      <c:pt idx="5">
                        <c:v>Управление экономического развития администрации городского округа "Котлас", 1,9 %</c:v>
                      </c:pt>
                      <c:pt idx="6">
                        <c:v>Управление по социальным вопросам администрации городского округа "Котлас", 76,8 %</c:v>
                      </c:pt>
                      <c:pt idx="7">
                        <c:v>Собрание депутатов городского округа "Котлас", 0,6 %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Sheet1!$B$3:$I$3</c15:sqref>
                        </c15:formulaRef>
                      </c:ext>
                    </c:extLst>
                    <c:numCache>
                      <c:formatCode>0.000</c:formatCode>
                      <c:ptCount val="8"/>
                      <c:pt idx="0">
                        <c:v>2.7318460753229639</c:v>
                      </c:pt>
                      <c:pt idx="1">
                        <c:v>1.2995581829925194</c:v>
                      </c:pt>
                      <c:pt idx="2">
                        <c:v>2.6861807395950281</c:v>
                      </c:pt>
                      <c:pt idx="3">
                        <c:v>13.801796494163765</c:v>
                      </c:pt>
                      <c:pt idx="4">
                        <c:v>0.20136925832565036</c:v>
                      </c:pt>
                      <c:pt idx="5">
                        <c:v>1.8472511465476102</c:v>
                      </c:pt>
                      <c:pt idx="6">
                        <c:v>76.784964194796288</c:v>
                      </c:pt>
                      <c:pt idx="7">
                        <c:v>0.64703390825617546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5-65EE-4898-823E-ADF11F631FB9}"/>
                  </c:ext>
                </c:extLst>
              </c15:ser>
            </c15:filteredPieSeries>
            <c15:filteredPieSeries>
              <c15:ser>
                <c:idx val="3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folHlink"/>
                  </a:solidFill>
                  <a:ln w="9366">
                    <a:solidFill>
                      <a:schemeClr val="tx1"/>
                    </a:solidFill>
                    <a:prstDash val="solid"/>
                  </a:ln>
                </c:spPr>
                <c:explosion val="13"/>
                <c:dPt>
                  <c:idx val="0"/>
                  <c:bubble3D val="0"/>
                  <c:spPr>
                    <a:solidFill>
                      <a:schemeClr val="accent1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6-65EE-4898-823E-ADF11F631FB9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7-65EE-4898-823E-ADF11F631FB9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hlink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8-65EE-4898-823E-ADF11F631FB9}"/>
                    </c:ext>
                  </c:extLst>
                </c:dPt>
                <c:dPt>
                  <c:idx val="3"/>
                  <c:bubble3D val="0"/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9-65EE-4898-823E-ADF11F631FB9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bg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A-65EE-4898-823E-ADF11F631FB9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tx2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B-65EE-4898-823E-ADF11F631FB9}"/>
                    </c:ext>
                  </c:extLst>
                </c:dPt>
                <c:dPt>
                  <c:idx val="6"/>
                  <c:bubble3D val="0"/>
                  <c:spPr>
                    <a:solidFill>
                      <a:srgbClr val="0066CC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C-65EE-4898-823E-ADF11F631FB9}"/>
                    </c:ext>
                  </c:extLst>
                </c:dPt>
                <c:dPt>
                  <c:idx val="7"/>
                  <c:bubble3D val="0"/>
                  <c:spPr>
                    <a:solidFill>
                      <a:srgbClr val="CCCCFF"/>
                    </a:solidFill>
                    <a:ln w="9366">
                      <a:solidFill>
                        <a:schemeClr val="tx1"/>
                      </a:solidFill>
                      <a:prstDash val="solid"/>
                    </a:ln>
                  </c:spPr>
                  <c:extLst xmlns:c15="http://schemas.microsoft.com/office/drawing/2012/chart">
                    <c:ext xmlns:c16="http://schemas.microsoft.com/office/drawing/2014/chart" uri="{C3380CC4-5D6E-409C-BE32-E72D297353CC}">
                      <c16:uniqueId val="{0000001D-65EE-4898-823E-ADF11F631FB9}"/>
                    </c:ext>
                  </c:extLst>
                </c:dPt>
                <c:dLbls>
                  <c:numFmt formatCode="0%" sourceLinked="0"/>
                  <c:spPr>
                    <a:noFill/>
                    <a:ln w="18733">
                      <a:noFill/>
                    </a:ln>
                  </c:spPr>
                  <c:txPr>
                    <a:bodyPr wrap="square" lIns="38100" tIns="19050" rIns="38100" bIns="19050" anchor="ctr">
                      <a:spAutoFit/>
                    </a:bodyPr>
                    <a:lstStyle/>
                    <a:p>
                      <a:pPr>
                        <a:defRPr sz="1881" b="1" i="0" u="none" strike="noStrike" baseline="0">
                          <a:solidFill>
                            <a:schemeClr val="tx1"/>
                          </a:solidFill>
                          <a:latin typeface="Tahoma"/>
                          <a:ea typeface="Tahoma"/>
                          <a:cs typeface="Tahoma"/>
                        </a:defRPr>
                      </a:pPr>
                      <a:endParaRPr lang="ru-RU"/>
                    </a:p>
                  </c:txPr>
                  <c:showLegendKey val="0"/>
                  <c:showVal val="0"/>
                  <c:showCatName val="1"/>
                  <c:showSerName val="0"/>
                  <c:showPercent val="1"/>
                  <c:showBubbleSize val="0"/>
                  <c:separator> </c:separator>
                  <c:showLeaderLines val="1"/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Sheet1!$B$1:$I$1</c15:sqref>
                        </c15:formulaRef>
                      </c:ext>
                    </c:extLst>
                    <c:strCache>
                      <c:ptCount val="8"/>
                      <c:pt idx="0">
                        <c:v>Финансовое управление городского округа "Котлас", 2,7 %</c:v>
                      </c:pt>
                      <c:pt idx="1">
                        <c:v>Комитет по управлению имуществом городского округа "Котлас", 1,3 %</c:v>
                      </c:pt>
                      <c:pt idx="2">
                        <c:v>администрация городского округа "Котлас", 2,7 %</c:v>
                      </c:pt>
                      <c:pt idx="3">
                        <c:v>Управление городского хозяйства городского округа "Котлас", 13,8 %</c:v>
                      </c:pt>
                      <c:pt idx="4">
                        <c:v>Администрация Вычегодского административного округа, 0,2 %</c:v>
                      </c:pt>
                      <c:pt idx="5">
                        <c:v>Управление экономического развития администрации городского округа "Котлас", 1,9 %</c:v>
                      </c:pt>
                      <c:pt idx="6">
                        <c:v>Управление по социальным вопросам администрации городского округа "Котлас", 76,8 %</c:v>
                      </c:pt>
                      <c:pt idx="7">
                        <c:v>Собрание депутатов городского округа "Котлас", 0,6 %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Sheet1!$B$5:$I$5</c15:sqref>
                        </c15:formulaRef>
                      </c:ext>
                    </c:extLst>
                    <c:numCache>
                      <c:formatCode>General</c:formatCode>
                      <c:ptCount val="8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E-65EE-4898-823E-ADF11F631FB9}"/>
                  </c:ext>
                </c:extLst>
              </c15:ser>
            </c15:filteredPieSeries>
          </c:ext>
        </c:extLst>
      </c:pie3DChart>
      <c:spPr>
        <a:noFill/>
        <a:ln w="1873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8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1B6971-E89C-4457-8796-0A7FB9BC152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23D7D-D5A3-40FF-8E20-FF890174F6F7}">
      <dgm:prSet phldrT="[Текст]" custT="1"/>
      <dgm:spPr>
        <a:solidFill>
          <a:schemeClr val="accent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Доходы бюджета городского округа «Котлас»–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 поступающие в бюджет денежные средства 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(налоговые, неналоговые, а также безвозмездные поступления)</a:t>
          </a:r>
        </a:p>
      </dgm:t>
    </dgm:pt>
    <dgm:pt modelId="{54978B0A-99ED-4DFB-962C-BB2022D6DB7F}" type="parTrans" cxnId="{4DAD6079-4EEF-49D5-8207-B6CCB097206D}">
      <dgm:prSet/>
      <dgm:spPr/>
      <dgm:t>
        <a:bodyPr/>
        <a:lstStyle/>
        <a:p>
          <a:endParaRPr lang="ru-RU"/>
        </a:p>
      </dgm:t>
    </dgm:pt>
    <dgm:pt modelId="{C5F11859-41E0-43ED-B496-9097B59E90E9}" type="sibTrans" cxnId="{4DAD6079-4EEF-49D5-8207-B6CCB097206D}">
      <dgm:prSet/>
      <dgm:spPr/>
      <dgm:t>
        <a:bodyPr/>
        <a:lstStyle/>
        <a:p>
          <a:endParaRPr lang="ru-RU"/>
        </a:p>
      </dgm:t>
    </dgm:pt>
    <dgm:pt modelId="{8BCAF8D2-F8CF-4A92-88A5-E9D62F83B9AF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/>
        </a:p>
        <a:p>
          <a:r>
            <a:rPr lang="ru-RU" sz="1800" b="1" dirty="0">
              <a:solidFill>
                <a:schemeClr val="tx1"/>
              </a:solidFill>
            </a:rPr>
            <a:t>НАЛОГОВЫЕ ДОХОДЫ </a:t>
          </a:r>
        </a:p>
        <a:p>
          <a:r>
            <a:rPr lang="ru-RU" sz="1200" dirty="0">
              <a:solidFill>
                <a:schemeClr val="tx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r>
            <a:rPr lang="ru-RU" sz="1200" dirty="0"/>
            <a:t> </a:t>
          </a:r>
        </a:p>
      </dgm:t>
    </dgm:pt>
    <dgm:pt modelId="{E64E3709-A610-4305-BE0E-7365B0E49806}" type="parTrans" cxnId="{A174332C-DFA0-467E-B255-5436FDBBF110}">
      <dgm:prSet/>
      <dgm:spPr/>
      <dgm:t>
        <a:bodyPr/>
        <a:lstStyle/>
        <a:p>
          <a:endParaRPr lang="ru-RU"/>
        </a:p>
      </dgm:t>
    </dgm:pt>
    <dgm:pt modelId="{7AEBAC25-B6A9-4B49-9C33-580AEEF78CCA}" type="sibTrans" cxnId="{A174332C-DFA0-467E-B255-5436FDBBF110}">
      <dgm:prSet/>
      <dgm:spPr/>
      <dgm:t>
        <a:bodyPr/>
        <a:lstStyle/>
        <a:p>
          <a:endParaRPr lang="ru-RU"/>
        </a:p>
      </dgm:t>
    </dgm:pt>
    <dgm:pt modelId="{70DE2214-663F-4D56-81A0-2D3285E2B5E2}">
      <dgm:prSet phldrT="[Текст]" custT="1"/>
      <dgm:spPr>
        <a:solidFill>
          <a:schemeClr val="bg2"/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НЕНАЛОГОВЫЕ ДОХОДЫ </a:t>
          </a:r>
        </a:p>
        <a:p>
          <a:r>
            <a:rPr lang="ru-RU" sz="1200" dirty="0">
              <a:solidFill>
                <a:schemeClr val="tx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платежи в виде штрафов и иных санкций за нарушение законодательства и иные неналоговые доходы</a:t>
          </a:r>
        </a:p>
        <a:p>
          <a:r>
            <a:rPr lang="ru-RU" sz="1200" dirty="0"/>
            <a:t> </a:t>
          </a:r>
        </a:p>
      </dgm:t>
    </dgm:pt>
    <dgm:pt modelId="{45BAE810-D18E-461A-A1CC-BE6B77983D11}" type="parTrans" cxnId="{0677B436-24B9-4AFC-9D50-01A0F2AA7BFA}">
      <dgm:prSet/>
      <dgm:spPr/>
      <dgm:t>
        <a:bodyPr/>
        <a:lstStyle/>
        <a:p>
          <a:endParaRPr lang="ru-RU"/>
        </a:p>
      </dgm:t>
    </dgm:pt>
    <dgm:pt modelId="{00E7F517-33B4-4210-8841-3162CB63C4A8}" type="sibTrans" cxnId="{0677B436-24B9-4AFC-9D50-01A0F2AA7BFA}">
      <dgm:prSet/>
      <dgm:spPr/>
      <dgm:t>
        <a:bodyPr/>
        <a:lstStyle/>
        <a:p>
          <a:endParaRPr lang="ru-RU"/>
        </a:p>
      </dgm:t>
    </dgm:pt>
    <dgm:pt modelId="{0975AF8A-DD76-4D04-B206-252537085DA1}">
      <dgm:prSet phldrT="[Текст]" custT="1"/>
      <dgm:spPr>
        <a:solidFill>
          <a:schemeClr val="bg2"/>
        </a:solidFill>
      </dgm:spPr>
      <dgm:t>
        <a:bodyPr/>
        <a:lstStyle/>
        <a:p>
          <a:endParaRPr lang="ru-RU" sz="1200" dirty="0"/>
        </a:p>
        <a:p>
          <a:r>
            <a:rPr lang="ru-RU" sz="1800" b="1" dirty="0">
              <a:solidFill>
                <a:schemeClr val="tx1"/>
              </a:solidFill>
            </a:rPr>
            <a:t>БЕЗВОЗМЕЗДНЫЕ ПОСТУПЛЕНИЯ</a:t>
          </a:r>
        </a:p>
        <a:p>
          <a:r>
            <a:rPr lang="ru-RU" sz="1200" dirty="0">
              <a:solidFill>
                <a:schemeClr val="tx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</a:t>
          </a:r>
        </a:p>
        <a:p>
          <a:endParaRPr lang="ru-RU" sz="1200" dirty="0"/>
        </a:p>
        <a:p>
          <a:endParaRPr lang="ru-RU" sz="1200" dirty="0"/>
        </a:p>
      </dgm:t>
    </dgm:pt>
    <dgm:pt modelId="{9778C067-ACF1-434C-95F8-AD1AD9183F7F}" type="parTrans" cxnId="{DF6B7C15-72E1-4773-8B29-7C251AB85049}">
      <dgm:prSet/>
      <dgm:spPr/>
      <dgm:t>
        <a:bodyPr/>
        <a:lstStyle/>
        <a:p>
          <a:endParaRPr lang="ru-RU"/>
        </a:p>
      </dgm:t>
    </dgm:pt>
    <dgm:pt modelId="{DD9FC4E8-87C2-4AAD-AC3F-F35E949EAA7F}" type="sibTrans" cxnId="{DF6B7C15-72E1-4773-8B29-7C251AB85049}">
      <dgm:prSet/>
      <dgm:spPr/>
      <dgm:t>
        <a:bodyPr/>
        <a:lstStyle/>
        <a:p>
          <a:endParaRPr lang="ru-RU"/>
        </a:p>
      </dgm:t>
    </dgm:pt>
    <dgm:pt modelId="{F9EA507D-F2CF-41DD-90E9-2760E9F9F807}">
      <dgm:prSet custT="1"/>
      <dgm:spPr/>
      <dgm:t>
        <a:bodyPr/>
        <a:lstStyle/>
        <a:p>
          <a:endParaRPr lang="ru-RU"/>
        </a:p>
      </dgm:t>
    </dgm:pt>
    <dgm:pt modelId="{701781D1-185D-45BC-8771-D66AF2D120F0}" type="parTrans" cxnId="{23C5E6F3-5709-44F5-BA7E-A95AA3F41FC9}">
      <dgm:prSet/>
      <dgm:spPr/>
      <dgm:t>
        <a:bodyPr/>
        <a:lstStyle/>
        <a:p>
          <a:endParaRPr lang="ru-RU"/>
        </a:p>
      </dgm:t>
    </dgm:pt>
    <dgm:pt modelId="{5E77AF8D-9916-4CFD-BEB9-1461D1824804}" type="sibTrans" cxnId="{23C5E6F3-5709-44F5-BA7E-A95AA3F41FC9}">
      <dgm:prSet/>
      <dgm:spPr/>
      <dgm:t>
        <a:bodyPr/>
        <a:lstStyle/>
        <a:p>
          <a:endParaRPr lang="ru-RU"/>
        </a:p>
      </dgm:t>
    </dgm:pt>
    <dgm:pt modelId="{3040E474-7F25-4CEC-AAD5-8C2F034A6652}">
      <dgm:prSet custT="1"/>
      <dgm:spPr/>
      <dgm:t>
        <a:bodyPr/>
        <a:lstStyle/>
        <a:p>
          <a:endParaRPr lang="ru-RU" sz="2000" dirty="0"/>
        </a:p>
      </dgm:t>
    </dgm:pt>
    <dgm:pt modelId="{361F2F6C-C9C3-4E25-B7E9-9181621162ED}" type="parTrans" cxnId="{20EDF0BB-552D-49D4-BD3E-B52D3D7D8C35}">
      <dgm:prSet/>
      <dgm:spPr/>
      <dgm:t>
        <a:bodyPr/>
        <a:lstStyle/>
        <a:p>
          <a:endParaRPr lang="ru-RU"/>
        </a:p>
      </dgm:t>
    </dgm:pt>
    <dgm:pt modelId="{2B6FBBC2-1A60-4999-8BD2-A2CFFA6E9F9C}" type="sibTrans" cxnId="{20EDF0BB-552D-49D4-BD3E-B52D3D7D8C35}">
      <dgm:prSet/>
      <dgm:spPr/>
      <dgm:t>
        <a:bodyPr/>
        <a:lstStyle/>
        <a:p>
          <a:endParaRPr lang="ru-RU"/>
        </a:p>
      </dgm:t>
    </dgm:pt>
    <dgm:pt modelId="{E27E01CC-642F-4150-B3F9-D9F40A0039E8}">
      <dgm:prSet custT="1"/>
      <dgm:spPr/>
      <dgm:t>
        <a:bodyPr/>
        <a:lstStyle/>
        <a:p>
          <a:endParaRPr lang="ru-RU"/>
        </a:p>
      </dgm:t>
    </dgm:pt>
    <dgm:pt modelId="{57A50FD3-01E4-4B42-974C-7202FA7BE6BF}" type="parTrans" cxnId="{27BFE3AD-5D2C-49BB-A835-6194C29AE2AB}">
      <dgm:prSet/>
      <dgm:spPr/>
      <dgm:t>
        <a:bodyPr/>
        <a:lstStyle/>
        <a:p>
          <a:endParaRPr lang="ru-RU"/>
        </a:p>
      </dgm:t>
    </dgm:pt>
    <dgm:pt modelId="{4A9D4739-6251-486F-8E4E-311B988158DF}" type="sibTrans" cxnId="{27BFE3AD-5D2C-49BB-A835-6194C29AE2AB}">
      <dgm:prSet/>
      <dgm:spPr/>
      <dgm:t>
        <a:bodyPr/>
        <a:lstStyle/>
        <a:p>
          <a:endParaRPr lang="ru-RU"/>
        </a:p>
      </dgm:t>
    </dgm:pt>
    <dgm:pt modelId="{C9907D2D-29C8-459E-A864-ABA71D78912F}">
      <dgm:prSet custT="1"/>
      <dgm:spPr/>
      <dgm:t>
        <a:bodyPr/>
        <a:lstStyle/>
        <a:p>
          <a:endParaRPr lang="ru-RU" sz="2000" dirty="0"/>
        </a:p>
      </dgm:t>
    </dgm:pt>
    <dgm:pt modelId="{0B8C6350-A48A-4DE2-9E7D-47F317A529A5}" type="parTrans" cxnId="{41494EFE-70BE-41ED-95A9-4A57374B45D1}">
      <dgm:prSet/>
      <dgm:spPr/>
      <dgm:t>
        <a:bodyPr/>
        <a:lstStyle/>
        <a:p>
          <a:endParaRPr lang="ru-RU"/>
        </a:p>
      </dgm:t>
    </dgm:pt>
    <dgm:pt modelId="{C70D39C2-B7F4-4185-BA14-70A69AC6D50F}" type="sibTrans" cxnId="{41494EFE-70BE-41ED-95A9-4A57374B45D1}">
      <dgm:prSet/>
      <dgm:spPr/>
      <dgm:t>
        <a:bodyPr/>
        <a:lstStyle/>
        <a:p>
          <a:endParaRPr lang="ru-RU"/>
        </a:p>
      </dgm:t>
    </dgm:pt>
    <dgm:pt modelId="{52EEA9FA-1360-4952-B45E-B806079795BA}" type="pres">
      <dgm:prSet presAssocID="{951B6971-E89C-4457-8796-0A7FB9BC152E}" presName="composite" presStyleCnt="0">
        <dgm:presLayoutVars>
          <dgm:chMax val="1"/>
          <dgm:dir/>
          <dgm:resizeHandles val="exact"/>
        </dgm:presLayoutVars>
      </dgm:prSet>
      <dgm:spPr/>
    </dgm:pt>
    <dgm:pt modelId="{FBDABF97-7148-4AB8-9BCB-FCD38D0FC055}" type="pres">
      <dgm:prSet presAssocID="{E1C23D7D-D5A3-40FF-8E20-FF890174F6F7}" presName="roof" presStyleLbl="dkBgShp" presStyleIdx="0" presStyleCnt="2" custLinFactNeighborY="-10029"/>
      <dgm:spPr/>
    </dgm:pt>
    <dgm:pt modelId="{BDA4957E-89E2-4541-9458-428CA8993A3C}" type="pres">
      <dgm:prSet presAssocID="{E1C23D7D-D5A3-40FF-8E20-FF890174F6F7}" presName="pillars" presStyleCnt="0"/>
      <dgm:spPr/>
    </dgm:pt>
    <dgm:pt modelId="{BB025F53-8747-4FCD-98A8-30A03858AF5A}" type="pres">
      <dgm:prSet presAssocID="{E1C23D7D-D5A3-40FF-8E20-FF890174F6F7}" presName="pillar1" presStyleLbl="node1" presStyleIdx="0" presStyleCnt="3">
        <dgm:presLayoutVars>
          <dgm:bulletEnabled val="1"/>
        </dgm:presLayoutVars>
      </dgm:prSet>
      <dgm:spPr/>
    </dgm:pt>
    <dgm:pt modelId="{AAEFBC0F-D947-417D-8314-E6D769E83CD5}" type="pres">
      <dgm:prSet presAssocID="{70DE2214-663F-4D56-81A0-2D3285E2B5E2}" presName="pillarX" presStyleLbl="node1" presStyleIdx="1" presStyleCnt="3" custScaleX="121329" custScaleY="101489" custLinFactNeighborX="-49" custLinFactNeighborY="193">
        <dgm:presLayoutVars>
          <dgm:bulletEnabled val="1"/>
        </dgm:presLayoutVars>
      </dgm:prSet>
      <dgm:spPr/>
    </dgm:pt>
    <dgm:pt modelId="{E6345384-D304-4157-B448-224D3D768181}" type="pres">
      <dgm:prSet presAssocID="{0975AF8A-DD76-4D04-B206-252537085DA1}" presName="pillarX" presStyleLbl="node1" presStyleIdx="2" presStyleCnt="3">
        <dgm:presLayoutVars>
          <dgm:bulletEnabled val="1"/>
        </dgm:presLayoutVars>
      </dgm:prSet>
      <dgm:spPr/>
    </dgm:pt>
    <dgm:pt modelId="{67BBF1C5-DE1C-41C7-AEAB-A204BDE140D5}" type="pres">
      <dgm:prSet presAssocID="{E1C23D7D-D5A3-40FF-8E20-FF890174F6F7}" presName="base" presStyleLbl="dkBgShp" presStyleIdx="1" presStyleCnt="2"/>
      <dgm:spPr/>
    </dgm:pt>
  </dgm:ptLst>
  <dgm:cxnLst>
    <dgm:cxn modelId="{97E7ED05-F2EF-4D00-9775-1AEA3B54C12A}" type="presOf" srcId="{951B6971-E89C-4457-8796-0A7FB9BC152E}" destId="{52EEA9FA-1360-4952-B45E-B806079795BA}" srcOrd="0" destOrd="0" presId="urn:microsoft.com/office/officeart/2005/8/layout/hList3"/>
    <dgm:cxn modelId="{DF6B7C15-72E1-4773-8B29-7C251AB85049}" srcId="{E1C23D7D-D5A3-40FF-8E20-FF890174F6F7}" destId="{0975AF8A-DD76-4D04-B206-252537085DA1}" srcOrd="2" destOrd="0" parTransId="{9778C067-ACF1-434C-95F8-AD1AD9183F7F}" sibTransId="{DD9FC4E8-87C2-4AAD-AC3F-F35E949EAA7F}"/>
    <dgm:cxn modelId="{A174332C-DFA0-467E-B255-5436FDBBF110}" srcId="{E1C23D7D-D5A3-40FF-8E20-FF890174F6F7}" destId="{8BCAF8D2-F8CF-4A92-88A5-E9D62F83B9AF}" srcOrd="0" destOrd="0" parTransId="{E64E3709-A610-4305-BE0E-7365B0E49806}" sibTransId="{7AEBAC25-B6A9-4B49-9C33-580AEEF78CCA}"/>
    <dgm:cxn modelId="{0677B436-24B9-4AFC-9D50-01A0F2AA7BFA}" srcId="{E1C23D7D-D5A3-40FF-8E20-FF890174F6F7}" destId="{70DE2214-663F-4D56-81A0-2D3285E2B5E2}" srcOrd="1" destOrd="0" parTransId="{45BAE810-D18E-461A-A1CC-BE6B77983D11}" sibTransId="{00E7F517-33B4-4210-8841-3162CB63C4A8}"/>
    <dgm:cxn modelId="{4DAD6079-4EEF-49D5-8207-B6CCB097206D}" srcId="{951B6971-E89C-4457-8796-0A7FB9BC152E}" destId="{E1C23D7D-D5A3-40FF-8E20-FF890174F6F7}" srcOrd="0" destOrd="0" parTransId="{54978B0A-99ED-4DFB-962C-BB2022D6DB7F}" sibTransId="{C5F11859-41E0-43ED-B496-9097B59E90E9}"/>
    <dgm:cxn modelId="{BCC2AA7E-50F6-4C18-A8DB-78D6D23C1358}" type="presOf" srcId="{8BCAF8D2-F8CF-4A92-88A5-E9D62F83B9AF}" destId="{BB025F53-8747-4FCD-98A8-30A03858AF5A}" srcOrd="0" destOrd="0" presId="urn:microsoft.com/office/officeart/2005/8/layout/hList3"/>
    <dgm:cxn modelId="{B9722481-3DED-46CE-96DF-6599C96FF968}" type="presOf" srcId="{70DE2214-663F-4D56-81A0-2D3285E2B5E2}" destId="{AAEFBC0F-D947-417D-8314-E6D769E83CD5}" srcOrd="0" destOrd="0" presId="urn:microsoft.com/office/officeart/2005/8/layout/hList3"/>
    <dgm:cxn modelId="{E147C1AC-9915-4F8C-BC32-B6F3BBF443B9}" type="presOf" srcId="{0975AF8A-DD76-4D04-B206-252537085DA1}" destId="{E6345384-D304-4157-B448-224D3D768181}" srcOrd="0" destOrd="0" presId="urn:microsoft.com/office/officeart/2005/8/layout/hList3"/>
    <dgm:cxn modelId="{27BFE3AD-5D2C-49BB-A835-6194C29AE2AB}" srcId="{951B6971-E89C-4457-8796-0A7FB9BC152E}" destId="{E27E01CC-642F-4150-B3F9-D9F40A0039E8}" srcOrd="1" destOrd="0" parTransId="{57A50FD3-01E4-4B42-974C-7202FA7BE6BF}" sibTransId="{4A9D4739-6251-486F-8E4E-311B988158DF}"/>
    <dgm:cxn modelId="{20EDF0BB-552D-49D4-BD3E-B52D3D7D8C35}" srcId="{951B6971-E89C-4457-8796-0A7FB9BC152E}" destId="{3040E474-7F25-4CEC-AAD5-8C2F034A6652}" srcOrd="4" destOrd="0" parTransId="{361F2F6C-C9C3-4E25-B7E9-9181621162ED}" sibTransId="{2B6FBBC2-1A60-4999-8BD2-A2CFFA6E9F9C}"/>
    <dgm:cxn modelId="{23C5E6F3-5709-44F5-BA7E-A95AA3F41FC9}" srcId="{951B6971-E89C-4457-8796-0A7FB9BC152E}" destId="{F9EA507D-F2CF-41DD-90E9-2760E9F9F807}" srcOrd="3" destOrd="0" parTransId="{701781D1-185D-45BC-8771-D66AF2D120F0}" sibTransId="{5E77AF8D-9916-4CFD-BEB9-1461D1824804}"/>
    <dgm:cxn modelId="{5BE05AF7-8B4B-4903-81C6-B2EC8DD5D9B3}" type="presOf" srcId="{E1C23D7D-D5A3-40FF-8E20-FF890174F6F7}" destId="{FBDABF97-7148-4AB8-9BCB-FCD38D0FC055}" srcOrd="0" destOrd="0" presId="urn:microsoft.com/office/officeart/2005/8/layout/hList3"/>
    <dgm:cxn modelId="{41494EFE-70BE-41ED-95A9-4A57374B45D1}" srcId="{951B6971-E89C-4457-8796-0A7FB9BC152E}" destId="{C9907D2D-29C8-459E-A864-ABA71D78912F}" srcOrd="2" destOrd="0" parTransId="{0B8C6350-A48A-4DE2-9E7D-47F317A529A5}" sibTransId="{C70D39C2-B7F4-4185-BA14-70A69AC6D50F}"/>
    <dgm:cxn modelId="{8B540B61-C385-4DA7-817F-41338025A085}" type="presParOf" srcId="{52EEA9FA-1360-4952-B45E-B806079795BA}" destId="{FBDABF97-7148-4AB8-9BCB-FCD38D0FC055}" srcOrd="0" destOrd="0" presId="urn:microsoft.com/office/officeart/2005/8/layout/hList3"/>
    <dgm:cxn modelId="{8E9456CD-B0F6-417B-8721-A22E7A240AB4}" type="presParOf" srcId="{52EEA9FA-1360-4952-B45E-B806079795BA}" destId="{BDA4957E-89E2-4541-9458-428CA8993A3C}" srcOrd="1" destOrd="0" presId="urn:microsoft.com/office/officeart/2005/8/layout/hList3"/>
    <dgm:cxn modelId="{3BA54380-93CC-4652-AE18-1FF0101F7CB3}" type="presParOf" srcId="{BDA4957E-89E2-4541-9458-428CA8993A3C}" destId="{BB025F53-8747-4FCD-98A8-30A03858AF5A}" srcOrd="0" destOrd="0" presId="urn:microsoft.com/office/officeart/2005/8/layout/hList3"/>
    <dgm:cxn modelId="{D8E9BE57-DD4F-4076-96A2-BD0B6FCFF4EB}" type="presParOf" srcId="{BDA4957E-89E2-4541-9458-428CA8993A3C}" destId="{AAEFBC0F-D947-417D-8314-E6D769E83CD5}" srcOrd="1" destOrd="0" presId="urn:microsoft.com/office/officeart/2005/8/layout/hList3"/>
    <dgm:cxn modelId="{E2E87178-2350-4179-B76B-358EF72EE6BB}" type="presParOf" srcId="{BDA4957E-89E2-4541-9458-428CA8993A3C}" destId="{E6345384-D304-4157-B448-224D3D768181}" srcOrd="2" destOrd="0" presId="urn:microsoft.com/office/officeart/2005/8/layout/hList3"/>
    <dgm:cxn modelId="{363F1835-E58C-4474-B919-83A27E502CED}" type="presParOf" srcId="{52EEA9FA-1360-4952-B45E-B806079795BA}" destId="{67BBF1C5-DE1C-41C7-AEAB-A204BDE140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41DF2C-2512-4134-B11E-C5DDD8115B0C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7902038-9912-4260-BC0F-2BDC47C7EE5E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1800" b="1" dirty="0">
              <a:solidFill>
                <a:schemeClr val="tx1"/>
              </a:solidFill>
            </a:rPr>
            <a:t>МЕЖБЮДЖЕТНЫЕ ТРАНСФЕРТЫ</a:t>
          </a:r>
          <a:r>
            <a:rPr lang="ru-RU" sz="1200" dirty="0">
              <a:solidFill>
                <a:schemeClr val="tx1"/>
              </a:solidFill>
            </a:rPr>
            <a:t> – средства, предоставляемые одним бюджетом бюджетной системы РФ другому бюджету бюджетной системы РФ</a:t>
          </a:r>
        </a:p>
      </dgm:t>
    </dgm:pt>
    <dgm:pt modelId="{89319D10-E479-42BE-B06A-9B28DBFD745E}" type="parTrans" cxnId="{B4FEA829-0DCF-44F0-8C86-64D852CCE5FC}">
      <dgm:prSet/>
      <dgm:spPr/>
      <dgm:t>
        <a:bodyPr/>
        <a:lstStyle/>
        <a:p>
          <a:endParaRPr lang="ru-RU"/>
        </a:p>
      </dgm:t>
    </dgm:pt>
    <dgm:pt modelId="{6A9040B6-5A97-4ACD-8B0F-B9E74529EFD9}" type="sibTrans" cxnId="{B4FEA829-0DCF-44F0-8C86-64D852CCE5FC}">
      <dgm:prSet/>
      <dgm:spPr/>
      <dgm:t>
        <a:bodyPr/>
        <a:lstStyle/>
        <a:p>
          <a:endParaRPr lang="ru-RU"/>
        </a:p>
      </dgm:t>
    </dgm:pt>
    <dgm:pt modelId="{E5D1CB2C-F1BB-4A7F-AA20-0CFB150CC29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800" b="1" dirty="0">
              <a:solidFill>
                <a:schemeClr val="tx1"/>
              </a:solidFill>
            </a:rPr>
            <a:t>ДОТАЦИИ</a:t>
          </a:r>
          <a:r>
            <a:rPr lang="ru-RU" sz="1200" dirty="0">
              <a:solidFill>
                <a:schemeClr val="tx1"/>
              </a:solidFill>
            </a:rPr>
            <a:t> предоставляются на безвозмездной и безвозвратной основе без установления направлений и (или) условий их использования</a:t>
          </a:r>
        </a:p>
      </dgm:t>
    </dgm:pt>
    <dgm:pt modelId="{E633C129-8DA2-488B-BED2-B043D40E350A}" type="parTrans" cxnId="{DCE48AFC-5F19-4101-9C2C-373EC40E3F25}">
      <dgm:prSet/>
      <dgm:spPr/>
      <dgm:t>
        <a:bodyPr/>
        <a:lstStyle/>
        <a:p>
          <a:endParaRPr lang="ru-RU"/>
        </a:p>
      </dgm:t>
    </dgm:pt>
    <dgm:pt modelId="{A6D2B0B6-73EE-4A75-9009-0104166EF00B}" type="sibTrans" cxnId="{DCE48AFC-5F19-4101-9C2C-373EC40E3F25}">
      <dgm:prSet/>
      <dgm:spPr/>
      <dgm:t>
        <a:bodyPr/>
        <a:lstStyle/>
        <a:p>
          <a:endParaRPr lang="ru-RU"/>
        </a:p>
      </dgm:t>
    </dgm:pt>
    <dgm:pt modelId="{5BE329A4-3966-4E06-A3FD-7C1FE881C53C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800" b="1" dirty="0">
              <a:solidFill>
                <a:schemeClr val="tx1"/>
              </a:solidFill>
            </a:rPr>
            <a:t>СУБСИДИИ </a:t>
          </a:r>
          <a:r>
            <a:rPr lang="ru-RU" sz="1200" dirty="0">
              <a:solidFill>
                <a:schemeClr val="tx1"/>
              </a:solidFill>
            </a:rPr>
            <a:t>предоставляются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</a:r>
        </a:p>
      </dgm:t>
    </dgm:pt>
    <dgm:pt modelId="{B2F80D2A-F50D-450A-87D1-E47656DEC0BE}" type="parTrans" cxnId="{56851FA6-6002-42F8-B3A4-59B0032ABA8A}">
      <dgm:prSet/>
      <dgm:spPr/>
      <dgm:t>
        <a:bodyPr/>
        <a:lstStyle/>
        <a:p>
          <a:endParaRPr lang="ru-RU"/>
        </a:p>
      </dgm:t>
    </dgm:pt>
    <dgm:pt modelId="{17F58563-8C36-447C-BEE0-89994205421D}" type="sibTrans" cxnId="{56851FA6-6002-42F8-B3A4-59B0032ABA8A}">
      <dgm:prSet/>
      <dgm:spPr/>
      <dgm:t>
        <a:bodyPr/>
        <a:lstStyle/>
        <a:p>
          <a:endParaRPr lang="ru-RU"/>
        </a:p>
      </dgm:t>
    </dgm:pt>
    <dgm:pt modelId="{60AB65CC-D578-4420-A6E6-AE5B26DB275A}">
      <dgm:prSet phldrT="[Текст]" custT="1"/>
      <dgm:spPr>
        <a:solidFill>
          <a:schemeClr val="bg2"/>
        </a:solidFill>
      </dgm:spPr>
      <dgm:t>
        <a:bodyPr/>
        <a:lstStyle/>
        <a:p>
          <a:pPr algn="l"/>
          <a:r>
            <a:rPr lang="ru-RU" sz="1800" b="1" dirty="0">
              <a:solidFill>
                <a:schemeClr val="tx1"/>
              </a:solidFill>
            </a:rPr>
            <a:t>СУБВЕНЦИИ </a:t>
          </a:r>
          <a:r>
            <a:rPr lang="ru-RU" sz="1200" dirty="0">
              <a:solidFill>
                <a:schemeClr val="tx1"/>
              </a:solidFill>
            </a:rPr>
            <a:t>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</a:p>
      </dgm:t>
    </dgm:pt>
    <dgm:pt modelId="{8D1B3379-0952-4566-84DD-7F644FFCBA5E}" type="parTrans" cxnId="{A8721218-4ABB-4275-8B0F-862557E8C275}">
      <dgm:prSet/>
      <dgm:spPr/>
      <dgm:t>
        <a:bodyPr/>
        <a:lstStyle/>
        <a:p>
          <a:endParaRPr lang="ru-RU"/>
        </a:p>
      </dgm:t>
    </dgm:pt>
    <dgm:pt modelId="{0496F0BE-3BB8-47A0-8B19-07530F6872F9}" type="sibTrans" cxnId="{A8721218-4ABB-4275-8B0F-862557E8C275}">
      <dgm:prSet/>
      <dgm:spPr/>
      <dgm:t>
        <a:bodyPr/>
        <a:lstStyle/>
        <a:p>
          <a:endParaRPr lang="ru-RU"/>
        </a:p>
      </dgm:t>
    </dgm:pt>
    <dgm:pt modelId="{B89C62AB-051B-47FA-95B5-B67DD4052642}">
      <dgm:prSet phldrT="[Текст]" custT="1"/>
      <dgm:spPr>
        <a:solidFill>
          <a:schemeClr val="bg2"/>
        </a:solidFill>
      </dgm:spPr>
      <dgm:t>
        <a:bodyPr/>
        <a:lstStyle/>
        <a:p>
          <a:pPr algn="r"/>
          <a:r>
            <a:rPr lang="ru-RU" sz="1800" b="1" dirty="0">
              <a:solidFill>
                <a:schemeClr val="tx1"/>
              </a:solidFill>
            </a:rPr>
            <a:t>ИНЫЕ МЕЖБЮДЖЕТНЫЕ ТРАНСФЕРТЫ </a:t>
          </a:r>
          <a:r>
            <a:rPr lang="ru-RU" sz="1200" dirty="0">
              <a:solidFill>
                <a:schemeClr val="tx1"/>
              </a:solidFill>
            </a:rPr>
            <a:t>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</a:p>
      </dgm:t>
    </dgm:pt>
    <dgm:pt modelId="{091A5CAF-BE66-4569-9E21-1E3DABDC1EDA}" type="parTrans" cxnId="{9DFE6F54-F843-478D-AA4E-76CA324E4951}">
      <dgm:prSet/>
      <dgm:spPr/>
      <dgm:t>
        <a:bodyPr/>
        <a:lstStyle/>
        <a:p>
          <a:endParaRPr lang="ru-RU"/>
        </a:p>
      </dgm:t>
    </dgm:pt>
    <dgm:pt modelId="{B36897AE-F21B-49B1-B89E-B4FAA80732F3}" type="sibTrans" cxnId="{9DFE6F54-F843-478D-AA4E-76CA324E4951}">
      <dgm:prSet/>
      <dgm:spPr/>
      <dgm:t>
        <a:bodyPr/>
        <a:lstStyle/>
        <a:p>
          <a:endParaRPr lang="ru-RU"/>
        </a:p>
      </dgm:t>
    </dgm:pt>
    <dgm:pt modelId="{21383760-253E-4F98-9389-25D465485EA2}" type="pres">
      <dgm:prSet presAssocID="{8541DF2C-2512-4134-B11E-C5DDD8115B0C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14F226E-6DF5-492F-AEFB-23821DEA516D}" type="pres">
      <dgm:prSet presAssocID="{8541DF2C-2512-4134-B11E-C5DDD8115B0C}" presName="matrix" presStyleCnt="0"/>
      <dgm:spPr/>
    </dgm:pt>
    <dgm:pt modelId="{B97551EA-27C3-4E74-914D-1777917A98CD}" type="pres">
      <dgm:prSet presAssocID="{8541DF2C-2512-4134-B11E-C5DDD8115B0C}" presName="tile1" presStyleLbl="node1" presStyleIdx="0" presStyleCnt="4" custLinFactNeighborX="0" custLinFactNeighborY="0"/>
      <dgm:spPr/>
    </dgm:pt>
    <dgm:pt modelId="{A4D1EFF9-2A59-4259-BA79-80DE1C893001}" type="pres">
      <dgm:prSet presAssocID="{8541DF2C-2512-4134-B11E-C5DDD8115B0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B462C42-CDD9-4FEB-8157-1B8A89082D86}" type="pres">
      <dgm:prSet presAssocID="{8541DF2C-2512-4134-B11E-C5DDD8115B0C}" presName="tile2" presStyleLbl="node1" presStyleIdx="1" presStyleCnt="4" custLinFactNeighborX="0"/>
      <dgm:spPr/>
    </dgm:pt>
    <dgm:pt modelId="{70549114-50C9-47D6-BFB3-09A73E7152CE}" type="pres">
      <dgm:prSet presAssocID="{8541DF2C-2512-4134-B11E-C5DDD8115B0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AAD29508-3DA7-4CF8-AC49-CCA2C719CFCE}" type="pres">
      <dgm:prSet presAssocID="{8541DF2C-2512-4134-B11E-C5DDD8115B0C}" presName="tile3" presStyleLbl="node1" presStyleIdx="2" presStyleCnt="4" custLinFactNeighborY="1961"/>
      <dgm:spPr/>
    </dgm:pt>
    <dgm:pt modelId="{B95030C0-351F-4646-844D-5D9205AF81D9}" type="pres">
      <dgm:prSet presAssocID="{8541DF2C-2512-4134-B11E-C5DDD8115B0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CB0567A5-3AC2-4EFB-8843-2855E1BB7D5B}" type="pres">
      <dgm:prSet presAssocID="{8541DF2C-2512-4134-B11E-C5DDD8115B0C}" presName="tile4" presStyleLbl="node1" presStyleIdx="3" presStyleCnt="4" custLinFactNeighborX="1639" custLinFactNeighborY="-2703"/>
      <dgm:spPr/>
    </dgm:pt>
    <dgm:pt modelId="{A71424E1-6A72-45DC-BA84-7E47F0B9C213}" type="pres">
      <dgm:prSet presAssocID="{8541DF2C-2512-4134-B11E-C5DDD8115B0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3A5C6C19-F3ED-43D9-A29A-7733BDE97EE8}" type="pres">
      <dgm:prSet presAssocID="{8541DF2C-2512-4134-B11E-C5DDD8115B0C}" presName="centerTile" presStyleLbl="fgShp" presStyleIdx="0" presStyleCnt="1" custScaleX="169399" custScaleY="100000">
        <dgm:presLayoutVars>
          <dgm:chMax val="0"/>
          <dgm:chPref val="0"/>
        </dgm:presLayoutVars>
      </dgm:prSet>
      <dgm:spPr/>
    </dgm:pt>
  </dgm:ptLst>
  <dgm:cxnLst>
    <dgm:cxn modelId="{A8721218-4ABB-4275-8B0F-862557E8C275}" srcId="{27902038-9912-4260-BC0F-2BDC47C7EE5E}" destId="{60AB65CC-D578-4420-A6E6-AE5B26DB275A}" srcOrd="2" destOrd="0" parTransId="{8D1B3379-0952-4566-84DD-7F644FFCBA5E}" sibTransId="{0496F0BE-3BB8-47A0-8B19-07530F6872F9}"/>
    <dgm:cxn modelId="{123F7022-2E2C-4FF4-AD6E-F39311A173A4}" type="presOf" srcId="{E5D1CB2C-F1BB-4A7F-AA20-0CFB150CC29A}" destId="{A4D1EFF9-2A59-4259-BA79-80DE1C893001}" srcOrd="1" destOrd="0" presId="urn:microsoft.com/office/officeart/2005/8/layout/matrix1"/>
    <dgm:cxn modelId="{B4FEA829-0DCF-44F0-8C86-64D852CCE5FC}" srcId="{8541DF2C-2512-4134-B11E-C5DDD8115B0C}" destId="{27902038-9912-4260-BC0F-2BDC47C7EE5E}" srcOrd="0" destOrd="0" parTransId="{89319D10-E479-42BE-B06A-9B28DBFD745E}" sibTransId="{6A9040B6-5A97-4ACD-8B0F-B9E74529EFD9}"/>
    <dgm:cxn modelId="{9DFE6F54-F843-478D-AA4E-76CA324E4951}" srcId="{27902038-9912-4260-BC0F-2BDC47C7EE5E}" destId="{B89C62AB-051B-47FA-95B5-B67DD4052642}" srcOrd="3" destOrd="0" parTransId="{091A5CAF-BE66-4569-9E21-1E3DABDC1EDA}" sibTransId="{B36897AE-F21B-49B1-B89E-B4FAA80732F3}"/>
    <dgm:cxn modelId="{56851FA6-6002-42F8-B3A4-59B0032ABA8A}" srcId="{27902038-9912-4260-BC0F-2BDC47C7EE5E}" destId="{5BE329A4-3966-4E06-A3FD-7C1FE881C53C}" srcOrd="1" destOrd="0" parTransId="{B2F80D2A-F50D-450A-87D1-E47656DEC0BE}" sibTransId="{17F58563-8C36-447C-BEE0-89994205421D}"/>
    <dgm:cxn modelId="{DBFC98A6-33E9-4A43-B47B-8FEA16919879}" type="presOf" srcId="{B89C62AB-051B-47FA-95B5-B67DD4052642}" destId="{CB0567A5-3AC2-4EFB-8843-2855E1BB7D5B}" srcOrd="0" destOrd="0" presId="urn:microsoft.com/office/officeart/2005/8/layout/matrix1"/>
    <dgm:cxn modelId="{4E85E0B0-5951-4CB6-87A7-7BE8AC25CFD0}" type="presOf" srcId="{B89C62AB-051B-47FA-95B5-B67DD4052642}" destId="{A71424E1-6A72-45DC-BA84-7E47F0B9C213}" srcOrd="1" destOrd="0" presId="urn:microsoft.com/office/officeart/2005/8/layout/matrix1"/>
    <dgm:cxn modelId="{CABC0DB9-06BA-4368-951F-2D7D2050CE6D}" type="presOf" srcId="{27902038-9912-4260-BC0F-2BDC47C7EE5E}" destId="{3A5C6C19-F3ED-43D9-A29A-7733BDE97EE8}" srcOrd="0" destOrd="0" presId="urn:microsoft.com/office/officeart/2005/8/layout/matrix1"/>
    <dgm:cxn modelId="{E92F5BC4-0C5A-4355-A371-3F99C83A68DA}" type="presOf" srcId="{5BE329A4-3966-4E06-A3FD-7C1FE881C53C}" destId="{70549114-50C9-47D6-BFB3-09A73E7152CE}" srcOrd="1" destOrd="0" presId="urn:microsoft.com/office/officeart/2005/8/layout/matrix1"/>
    <dgm:cxn modelId="{EF3F37D7-CAF2-4FAD-898F-B15AB43748AF}" type="presOf" srcId="{5BE329A4-3966-4E06-A3FD-7C1FE881C53C}" destId="{8B462C42-CDD9-4FEB-8157-1B8A89082D86}" srcOrd="0" destOrd="0" presId="urn:microsoft.com/office/officeart/2005/8/layout/matrix1"/>
    <dgm:cxn modelId="{8A1F34E2-EA25-43C9-88EA-02ACAABC0A7E}" type="presOf" srcId="{60AB65CC-D578-4420-A6E6-AE5B26DB275A}" destId="{AAD29508-3DA7-4CF8-AC49-CCA2C719CFCE}" srcOrd="0" destOrd="0" presId="urn:microsoft.com/office/officeart/2005/8/layout/matrix1"/>
    <dgm:cxn modelId="{FA777EED-D19D-4117-A807-392CB3D734A6}" type="presOf" srcId="{8541DF2C-2512-4134-B11E-C5DDD8115B0C}" destId="{21383760-253E-4F98-9389-25D465485EA2}" srcOrd="0" destOrd="0" presId="urn:microsoft.com/office/officeart/2005/8/layout/matrix1"/>
    <dgm:cxn modelId="{7A325DEF-7183-4748-BDE9-258A9DE91933}" type="presOf" srcId="{E5D1CB2C-F1BB-4A7F-AA20-0CFB150CC29A}" destId="{B97551EA-27C3-4E74-914D-1777917A98CD}" srcOrd="0" destOrd="0" presId="urn:microsoft.com/office/officeart/2005/8/layout/matrix1"/>
    <dgm:cxn modelId="{DCDAAAF1-FCF9-443A-812D-77E9B80A1937}" type="presOf" srcId="{60AB65CC-D578-4420-A6E6-AE5B26DB275A}" destId="{B95030C0-351F-4646-844D-5D9205AF81D9}" srcOrd="1" destOrd="0" presId="urn:microsoft.com/office/officeart/2005/8/layout/matrix1"/>
    <dgm:cxn modelId="{DCE48AFC-5F19-4101-9C2C-373EC40E3F25}" srcId="{27902038-9912-4260-BC0F-2BDC47C7EE5E}" destId="{E5D1CB2C-F1BB-4A7F-AA20-0CFB150CC29A}" srcOrd="0" destOrd="0" parTransId="{E633C129-8DA2-488B-BED2-B043D40E350A}" sibTransId="{A6D2B0B6-73EE-4A75-9009-0104166EF00B}"/>
    <dgm:cxn modelId="{A7777E83-F5BC-4F79-94F7-7FD1D153A8E9}" type="presParOf" srcId="{21383760-253E-4F98-9389-25D465485EA2}" destId="{D14F226E-6DF5-492F-AEFB-23821DEA516D}" srcOrd="0" destOrd="0" presId="urn:microsoft.com/office/officeart/2005/8/layout/matrix1"/>
    <dgm:cxn modelId="{B6027CCD-4890-405F-B373-E014344327AF}" type="presParOf" srcId="{D14F226E-6DF5-492F-AEFB-23821DEA516D}" destId="{B97551EA-27C3-4E74-914D-1777917A98CD}" srcOrd="0" destOrd="0" presId="urn:microsoft.com/office/officeart/2005/8/layout/matrix1"/>
    <dgm:cxn modelId="{058CA9CD-C997-42C3-BFA0-3F96FBB67861}" type="presParOf" srcId="{D14F226E-6DF5-492F-AEFB-23821DEA516D}" destId="{A4D1EFF9-2A59-4259-BA79-80DE1C893001}" srcOrd="1" destOrd="0" presId="urn:microsoft.com/office/officeart/2005/8/layout/matrix1"/>
    <dgm:cxn modelId="{F95C397D-5A57-493D-A23C-27C1BF8D3929}" type="presParOf" srcId="{D14F226E-6DF5-492F-AEFB-23821DEA516D}" destId="{8B462C42-CDD9-4FEB-8157-1B8A89082D86}" srcOrd="2" destOrd="0" presId="urn:microsoft.com/office/officeart/2005/8/layout/matrix1"/>
    <dgm:cxn modelId="{E7E55612-A719-4CE6-A4AA-D5A8FBEC6770}" type="presParOf" srcId="{D14F226E-6DF5-492F-AEFB-23821DEA516D}" destId="{70549114-50C9-47D6-BFB3-09A73E7152CE}" srcOrd="3" destOrd="0" presId="urn:microsoft.com/office/officeart/2005/8/layout/matrix1"/>
    <dgm:cxn modelId="{A9BE51EF-67BD-44E8-8586-FD1787A6EFE8}" type="presParOf" srcId="{D14F226E-6DF5-492F-AEFB-23821DEA516D}" destId="{AAD29508-3DA7-4CF8-AC49-CCA2C719CFCE}" srcOrd="4" destOrd="0" presId="urn:microsoft.com/office/officeart/2005/8/layout/matrix1"/>
    <dgm:cxn modelId="{0880E7E6-A760-4ED6-858B-C80A48EFAC14}" type="presParOf" srcId="{D14F226E-6DF5-492F-AEFB-23821DEA516D}" destId="{B95030C0-351F-4646-844D-5D9205AF81D9}" srcOrd="5" destOrd="0" presId="urn:microsoft.com/office/officeart/2005/8/layout/matrix1"/>
    <dgm:cxn modelId="{AB1723EA-83B8-4D84-9598-63C30179C7D1}" type="presParOf" srcId="{D14F226E-6DF5-492F-AEFB-23821DEA516D}" destId="{CB0567A5-3AC2-4EFB-8843-2855E1BB7D5B}" srcOrd="6" destOrd="0" presId="urn:microsoft.com/office/officeart/2005/8/layout/matrix1"/>
    <dgm:cxn modelId="{1D564EDC-7FEA-4266-AC83-5E930F58C9C7}" type="presParOf" srcId="{D14F226E-6DF5-492F-AEFB-23821DEA516D}" destId="{A71424E1-6A72-45DC-BA84-7E47F0B9C213}" srcOrd="7" destOrd="0" presId="urn:microsoft.com/office/officeart/2005/8/layout/matrix1"/>
    <dgm:cxn modelId="{CAE199D7-EC87-4961-A9C0-FD59256B8E89}" type="presParOf" srcId="{21383760-253E-4F98-9389-25D465485EA2}" destId="{3A5C6C19-F3ED-43D9-A29A-7733BDE97EE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1B6971-E89C-4457-8796-0A7FB9BC152E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C23D7D-D5A3-40FF-8E20-FF890174F6F7}">
      <dgm:prSet phldrT="[Текст]" custT="1"/>
      <dgm:spPr>
        <a:solidFill>
          <a:schemeClr val="accent1"/>
        </a:solidFill>
      </dgm:spPr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Расходы бюджета городского округа «Котлас»–</a:t>
          </a:r>
        </a:p>
        <a:p>
          <a:pPr>
            <a:lnSpc>
              <a:spcPct val="80000"/>
            </a:lnSpc>
            <a:spcAft>
              <a:spcPts val="0"/>
            </a:spcAft>
          </a:pPr>
          <a:r>
            <a:rPr lang="ru-RU" sz="2000" b="1" dirty="0">
              <a:solidFill>
                <a:schemeClr val="tx1"/>
              </a:solidFill>
            </a:rPr>
            <a:t>  выплачиваемые из бюджета денежные средства, за исключением средств, являющихся источниками финансирования дефицита бюджета</a:t>
          </a:r>
        </a:p>
      </dgm:t>
    </dgm:pt>
    <dgm:pt modelId="{54978B0A-99ED-4DFB-962C-BB2022D6DB7F}" type="parTrans" cxnId="{4DAD6079-4EEF-49D5-8207-B6CCB097206D}">
      <dgm:prSet/>
      <dgm:spPr/>
      <dgm:t>
        <a:bodyPr/>
        <a:lstStyle/>
        <a:p>
          <a:endParaRPr lang="ru-RU"/>
        </a:p>
      </dgm:t>
    </dgm:pt>
    <dgm:pt modelId="{C5F11859-41E0-43ED-B496-9097B59E90E9}" type="sibTrans" cxnId="{4DAD6079-4EEF-49D5-8207-B6CCB097206D}">
      <dgm:prSet/>
      <dgm:spPr/>
      <dgm:t>
        <a:bodyPr/>
        <a:lstStyle/>
        <a:p>
          <a:endParaRPr lang="ru-RU"/>
        </a:p>
      </dgm:t>
    </dgm:pt>
    <dgm:pt modelId="{8BCAF8D2-F8CF-4A92-88A5-E9D62F83B9AF}">
      <dgm:prSet phldrT="[Текст]" custT="1"/>
      <dgm:spPr>
        <a:solidFill>
          <a:srgbClr val="FFFF00"/>
        </a:solidFill>
        <a:ln>
          <a:solidFill>
            <a:srgbClr val="002060"/>
          </a:solidFill>
        </a:ln>
      </dgm:spPr>
      <dgm:t>
        <a:bodyPr/>
        <a:lstStyle/>
        <a:p>
          <a:endParaRPr lang="ru-RU" sz="1200" dirty="0"/>
        </a:p>
        <a:p>
          <a:r>
            <a:rPr lang="ru-RU" sz="1800" b="1" dirty="0">
              <a:solidFill>
                <a:schemeClr val="tx1"/>
              </a:solidFill>
            </a:rPr>
            <a:t>«</a:t>
          </a:r>
          <a:r>
            <a:rPr lang="ru-RU" sz="2000" b="1" dirty="0">
              <a:solidFill>
                <a:schemeClr val="tx1"/>
              </a:solidFill>
            </a:rPr>
            <a:t>Отраслевая» структура расходов</a:t>
          </a:r>
        </a:p>
        <a:p>
          <a:r>
            <a:rPr lang="ru-RU" sz="1600" dirty="0">
              <a:solidFill>
                <a:schemeClr val="tx1"/>
              </a:solidFill>
            </a:rPr>
            <a:t>- по функциям местного самоуправления</a:t>
          </a:r>
        </a:p>
        <a:p>
          <a:r>
            <a:rPr lang="ru-RU" sz="1200" dirty="0"/>
            <a:t> </a:t>
          </a:r>
        </a:p>
      </dgm:t>
    </dgm:pt>
    <dgm:pt modelId="{E64E3709-A610-4305-BE0E-7365B0E49806}" type="parTrans" cxnId="{A174332C-DFA0-467E-B255-5436FDBBF110}">
      <dgm:prSet/>
      <dgm:spPr/>
      <dgm:t>
        <a:bodyPr/>
        <a:lstStyle/>
        <a:p>
          <a:endParaRPr lang="ru-RU"/>
        </a:p>
      </dgm:t>
    </dgm:pt>
    <dgm:pt modelId="{7AEBAC25-B6A9-4B49-9C33-580AEEF78CCA}" type="sibTrans" cxnId="{A174332C-DFA0-467E-B255-5436FDBBF110}">
      <dgm:prSet/>
      <dgm:spPr/>
      <dgm:t>
        <a:bodyPr/>
        <a:lstStyle/>
        <a:p>
          <a:endParaRPr lang="ru-RU"/>
        </a:p>
      </dgm:t>
    </dgm:pt>
    <dgm:pt modelId="{F9EA507D-F2CF-41DD-90E9-2760E9F9F807}">
      <dgm:prSet custT="1"/>
      <dgm:spPr/>
      <dgm:t>
        <a:bodyPr/>
        <a:lstStyle/>
        <a:p>
          <a:endParaRPr lang="ru-RU"/>
        </a:p>
      </dgm:t>
    </dgm:pt>
    <dgm:pt modelId="{701781D1-185D-45BC-8771-D66AF2D120F0}" type="parTrans" cxnId="{23C5E6F3-5709-44F5-BA7E-A95AA3F41FC9}">
      <dgm:prSet/>
      <dgm:spPr/>
      <dgm:t>
        <a:bodyPr/>
        <a:lstStyle/>
        <a:p>
          <a:endParaRPr lang="ru-RU"/>
        </a:p>
      </dgm:t>
    </dgm:pt>
    <dgm:pt modelId="{5E77AF8D-9916-4CFD-BEB9-1461D1824804}" type="sibTrans" cxnId="{23C5E6F3-5709-44F5-BA7E-A95AA3F41FC9}">
      <dgm:prSet/>
      <dgm:spPr/>
      <dgm:t>
        <a:bodyPr/>
        <a:lstStyle/>
        <a:p>
          <a:endParaRPr lang="ru-RU"/>
        </a:p>
      </dgm:t>
    </dgm:pt>
    <dgm:pt modelId="{3040E474-7F25-4CEC-AAD5-8C2F034A6652}">
      <dgm:prSet custT="1"/>
      <dgm:spPr/>
      <dgm:t>
        <a:bodyPr/>
        <a:lstStyle/>
        <a:p>
          <a:endParaRPr lang="ru-RU" sz="2000" dirty="0"/>
        </a:p>
      </dgm:t>
    </dgm:pt>
    <dgm:pt modelId="{361F2F6C-C9C3-4E25-B7E9-9181621162ED}" type="parTrans" cxnId="{20EDF0BB-552D-49D4-BD3E-B52D3D7D8C35}">
      <dgm:prSet/>
      <dgm:spPr/>
      <dgm:t>
        <a:bodyPr/>
        <a:lstStyle/>
        <a:p>
          <a:endParaRPr lang="ru-RU"/>
        </a:p>
      </dgm:t>
    </dgm:pt>
    <dgm:pt modelId="{2B6FBBC2-1A60-4999-8BD2-A2CFFA6E9F9C}" type="sibTrans" cxnId="{20EDF0BB-552D-49D4-BD3E-B52D3D7D8C35}">
      <dgm:prSet/>
      <dgm:spPr/>
      <dgm:t>
        <a:bodyPr/>
        <a:lstStyle/>
        <a:p>
          <a:endParaRPr lang="ru-RU"/>
        </a:p>
      </dgm:t>
    </dgm:pt>
    <dgm:pt modelId="{E27E01CC-642F-4150-B3F9-D9F40A0039E8}">
      <dgm:prSet custT="1"/>
      <dgm:spPr/>
      <dgm:t>
        <a:bodyPr/>
        <a:lstStyle/>
        <a:p>
          <a:endParaRPr lang="ru-RU"/>
        </a:p>
      </dgm:t>
    </dgm:pt>
    <dgm:pt modelId="{57A50FD3-01E4-4B42-974C-7202FA7BE6BF}" type="parTrans" cxnId="{27BFE3AD-5D2C-49BB-A835-6194C29AE2AB}">
      <dgm:prSet/>
      <dgm:spPr/>
      <dgm:t>
        <a:bodyPr/>
        <a:lstStyle/>
        <a:p>
          <a:endParaRPr lang="ru-RU"/>
        </a:p>
      </dgm:t>
    </dgm:pt>
    <dgm:pt modelId="{4A9D4739-6251-486F-8E4E-311B988158DF}" type="sibTrans" cxnId="{27BFE3AD-5D2C-49BB-A835-6194C29AE2AB}">
      <dgm:prSet/>
      <dgm:spPr/>
      <dgm:t>
        <a:bodyPr/>
        <a:lstStyle/>
        <a:p>
          <a:endParaRPr lang="ru-RU"/>
        </a:p>
      </dgm:t>
    </dgm:pt>
    <dgm:pt modelId="{C9907D2D-29C8-459E-A864-ABA71D78912F}">
      <dgm:prSet custT="1"/>
      <dgm:spPr/>
      <dgm:t>
        <a:bodyPr/>
        <a:lstStyle/>
        <a:p>
          <a:endParaRPr lang="ru-RU" sz="2000" dirty="0"/>
        </a:p>
      </dgm:t>
    </dgm:pt>
    <dgm:pt modelId="{0B8C6350-A48A-4DE2-9E7D-47F317A529A5}" type="parTrans" cxnId="{41494EFE-70BE-41ED-95A9-4A57374B45D1}">
      <dgm:prSet/>
      <dgm:spPr/>
      <dgm:t>
        <a:bodyPr/>
        <a:lstStyle/>
        <a:p>
          <a:endParaRPr lang="ru-RU"/>
        </a:p>
      </dgm:t>
    </dgm:pt>
    <dgm:pt modelId="{C70D39C2-B7F4-4185-BA14-70A69AC6D50F}" type="sibTrans" cxnId="{41494EFE-70BE-41ED-95A9-4A57374B45D1}">
      <dgm:prSet/>
      <dgm:spPr/>
      <dgm:t>
        <a:bodyPr/>
        <a:lstStyle/>
        <a:p>
          <a:endParaRPr lang="ru-RU"/>
        </a:p>
      </dgm:t>
    </dgm:pt>
    <dgm:pt modelId="{70DE2214-663F-4D56-81A0-2D3285E2B5E2}">
      <dgm:prSet phldrT="[Текст]" custT="1"/>
      <dgm:spPr>
        <a:solidFill>
          <a:srgbClr val="FFFF00"/>
        </a:solidFill>
        <a:ln>
          <a:solidFill>
            <a:srgbClr val="002060"/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«Ведомственная» структура расходов</a:t>
          </a:r>
        </a:p>
        <a:p>
          <a:r>
            <a:rPr lang="ru-RU" sz="1600" dirty="0">
              <a:solidFill>
                <a:schemeClr val="tx1"/>
              </a:solidFill>
            </a:rPr>
            <a:t>- по ведомствам</a:t>
          </a:r>
          <a:endParaRPr lang="ru-RU" sz="1600" dirty="0"/>
        </a:p>
      </dgm:t>
    </dgm:pt>
    <dgm:pt modelId="{00E7F517-33B4-4210-8841-3162CB63C4A8}" type="sibTrans" cxnId="{0677B436-24B9-4AFC-9D50-01A0F2AA7BFA}">
      <dgm:prSet/>
      <dgm:spPr/>
      <dgm:t>
        <a:bodyPr/>
        <a:lstStyle/>
        <a:p>
          <a:endParaRPr lang="ru-RU"/>
        </a:p>
      </dgm:t>
    </dgm:pt>
    <dgm:pt modelId="{45BAE810-D18E-461A-A1CC-BE6B77983D11}" type="parTrans" cxnId="{0677B436-24B9-4AFC-9D50-01A0F2AA7BFA}">
      <dgm:prSet/>
      <dgm:spPr/>
      <dgm:t>
        <a:bodyPr/>
        <a:lstStyle/>
        <a:p>
          <a:endParaRPr lang="ru-RU"/>
        </a:p>
      </dgm:t>
    </dgm:pt>
    <dgm:pt modelId="{52EEA9FA-1360-4952-B45E-B806079795BA}" type="pres">
      <dgm:prSet presAssocID="{951B6971-E89C-4457-8796-0A7FB9BC152E}" presName="composite" presStyleCnt="0">
        <dgm:presLayoutVars>
          <dgm:chMax val="1"/>
          <dgm:dir/>
          <dgm:resizeHandles val="exact"/>
        </dgm:presLayoutVars>
      </dgm:prSet>
      <dgm:spPr/>
    </dgm:pt>
    <dgm:pt modelId="{FBDABF97-7148-4AB8-9BCB-FCD38D0FC055}" type="pres">
      <dgm:prSet presAssocID="{E1C23D7D-D5A3-40FF-8E20-FF890174F6F7}" presName="roof" presStyleLbl="dkBgShp" presStyleIdx="0" presStyleCnt="2" custScaleY="171605" custLinFactNeighborY="-10029"/>
      <dgm:spPr/>
    </dgm:pt>
    <dgm:pt modelId="{BDA4957E-89E2-4541-9458-428CA8993A3C}" type="pres">
      <dgm:prSet presAssocID="{E1C23D7D-D5A3-40FF-8E20-FF890174F6F7}" presName="pillars" presStyleCnt="0"/>
      <dgm:spPr/>
    </dgm:pt>
    <dgm:pt modelId="{BB025F53-8747-4FCD-98A8-30A03858AF5A}" type="pres">
      <dgm:prSet presAssocID="{E1C23D7D-D5A3-40FF-8E20-FF890174F6F7}" presName="pillar1" presStyleLbl="node1" presStyleIdx="0" presStyleCnt="2" custScaleY="62615">
        <dgm:presLayoutVars>
          <dgm:bulletEnabled val="1"/>
        </dgm:presLayoutVars>
      </dgm:prSet>
      <dgm:spPr/>
    </dgm:pt>
    <dgm:pt modelId="{AAEFBC0F-D947-417D-8314-E6D769E83CD5}" type="pres">
      <dgm:prSet presAssocID="{70DE2214-663F-4D56-81A0-2D3285E2B5E2}" presName="pillarX" presStyleLbl="node1" presStyleIdx="1" presStyleCnt="2" custScaleX="107245" custScaleY="63001" custLinFactNeighborX="-49" custLinFactNeighborY="193">
        <dgm:presLayoutVars>
          <dgm:bulletEnabled val="1"/>
        </dgm:presLayoutVars>
      </dgm:prSet>
      <dgm:spPr/>
    </dgm:pt>
    <dgm:pt modelId="{67BBF1C5-DE1C-41C7-AEAB-A204BDE140D5}" type="pres">
      <dgm:prSet presAssocID="{E1C23D7D-D5A3-40FF-8E20-FF890174F6F7}" presName="base" presStyleLbl="dkBgShp" presStyleIdx="1" presStyleCnt="2"/>
      <dgm:spPr/>
    </dgm:pt>
  </dgm:ptLst>
  <dgm:cxnLst>
    <dgm:cxn modelId="{97E7ED05-F2EF-4D00-9775-1AEA3B54C12A}" type="presOf" srcId="{951B6971-E89C-4457-8796-0A7FB9BC152E}" destId="{52EEA9FA-1360-4952-B45E-B806079795BA}" srcOrd="0" destOrd="0" presId="urn:microsoft.com/office/officeart/2005/8/layout/hList3"/>
    <dgm:cxn modelId="{A174332C-DFA0-467E-B255-5436FDBBF110}" srcId="{E1C23D7D-D5A3-40FF-8E20-FF890174F6F7}" destId="{8BCAF8D2-F8CF-4A92-88A5-E9D62F83B9AF}" srcOrd="0" destOrd="0" parTransId="{E64E3709-A610-4305-BE0E-7365B0E49806}" sibTransId="{7AEBAC25-B6A9-4B49-9C33-580AEEF78CCA}"/>
    <dgm:cxn modelId="{0677B436-24B9-4AFC-9D50-01A0F2AA7BFA}" srcId="{E1C23D7D-D5A3-40FF-8E20-FF890174F6F7}" destId="{70DE2214-663F-4D56-81A0-2D3285E2B5E2}" srcOrd="1" destOrd="0" parTransId="{45BAE810-D18E-461A-A1CC-BE6B77983D11}" sibTransId="{00E7F517-33B4-4210-8841-3162CB63C4A8}"/>
    <dgm:cxn modelId="{4DAD6079-4EEF-49D5-8207-B6CCB097206D}" srcId="{951B6971-E89C-4457-8796-0A7FB9BC152E}" destId="{E1C23D7D-D5A3-40FF-8E20-FF890174F6F7}" srcOrd="0" destOrd="0" parTransId="{54978B0A-99ED-4DFB-962C-BB2022D6DB7F}" sibTransId="{C5F11859-41E0-43ED-B496-9097B59E90E9}"/>
    <dgm:cxn modelId="{BCC2AA7E-50F6-4C18-A8DB-78D6D23C1358}" type="presOf" srcId="{8BCAF8D2-F8CF-4A92-88A5-E9D62F83B9AF}" destId="{BB025F53-8747-4FCD-98A8-30A03858AF5A}" srcOrd="0" destOrd="0" presId="urn:microsoft.com/office/officeart/2005/8/layout/hList3"/>
    <dgm:cxn modelId="{B9722481-3DED-46CE-96DF-6599C96FF968}" type="presOf" srcId="{70DE2214-663F-4D56-81A0-2D3285E2B5E2}" destId="{AAEFBC0F-D947-417D-8314-E6D769E83CD5}" srcOrd="0" destOrd="0" presId="urn:microsoft.com/office/officeart/2005/8/layout/hList3"/>
    <dgm:cxn modelId="{27BFE3AD-5D2C-49BB-A835-6194C29AE2AB}" srcId="{951B6971-E89C-4457-8796-0A7FB9BC152E}" destId="{E27E01CC-642F-4150-B3F9-D9F40A0039E8}" srcOrd="1" destOrd="0" parTransId="{57A50FD3-01E4-4B42-974C-7202FA7BE6BF}" sibTransId="{4A9D4739-6251-486F-8E4E-311B988158DF}"/>
    <dgm:cxn modelId="{20EDF0BB-552D-49D4-BD3E-B52D3D7D8C35}" srcId="{951B6971-E89C-4457-8796-0A7FB9BC152E}" destId="{3040E474-7F25-4CEC-AAD5-8C2F034A6652}" srcOrd="4" destOrd="0" parTransId="{361F2F6C-C9C3-4E25-B7E9-9181621162ED}" sibTransId="{2B6FBBC2-1A60-4999-8BD2-A2CFFA6E9F9C}"/>
    <dgm:cxn modelId="{23C5E6F3-5709-44F5-BA7E-A95AA3F41FC9}" srcId="{951B6971-E89C-4457-8796-0A7FB9BC152E}" destId="{F9EA507D-F2CF-41DD-90E9-2760E9F9F807}" srcOrd="3" destOrd="0" parTransId="{701781D1-185D-45BC-8771-D66AF2D120F0}" sibTransId="{5E77AF8D-9916-4CFD-BEB9-1461D1824804}"/>
    <dgm:cxn modelId="{5BE05AF7-8B4B-4903-81C6-B2EC8DD5D9B3}" type="presOf" srcId="{E1C23D7D-D5A3-40FF-8E20-FF890174F6F7}" destId="{FBDABF97-7148-4AB8-9BCB-FCD38D0FC055}" srcOrd="0" destOrd="0" presId="urn:microsoft.com/office/officeart/2005/8/layout/hList3"/>
    <dgm:cxn modelId="{41494EFE-70BE-41ED-95A9-4A57374B45D1}" srcId="{951B6971-E89C-4457-8796-0A7FB9BC152E}" destId="{C9907D2D-29C8-459E-A864-ABA71D78912F}" srcOrd="2" destOrd="0" parTransId="{0B8C6350-A48A-4DE2-9E7D-47F317A529A5}" sibTransId="{C70D39C2-B7F4-4185-BA14-70A69AC6D50F}"/>
    <dgm:cxn modelId="{8B540B61-C385-4DA7-817F-41338025A085}" type="presParOf" srcId="{52EEA9FA-1360-4952-B45E-B806079795BA}" destId="{FBDABF97-7148-4AB8-9BCB-FCD38D0FC055}" srcOrd="0" destOrd="0" presId="urn:microsoft.com/office/officeart/2005/8/layout/hList3"/>
    <dgm:cxn modelId="{8E9456CD-B0F6-417B-8721-A22E7A240AB4}" type="presParOf" srcId="{52EEA9FA-1360-4952-B45E-B806079795BA}" destId="{BDA4957E-89E2-4541-9458-428CA8993A3C}" srcOrd="1" destOrd="0" presId="urn:microsoft.com/office/officeart/2005/8/layout/hList3"/>
    <dgm:cxn modelId="{3BA54380-93CC-4652-AE18-1FF0101F7CB3}" type="presParOf" srcId="{BDA4957E-89E2-4541-9458-428CA8993A3C}" destId="{BB025F53-8747-4FCD-98A8-30A03858AF5A}" srcOrd="0" destOrd="0" presId="urn:microsoft.com/office/officeart/2005/8/layout/hList3"/>
    <dgm:cxn modelId="{D8E9BE57-DD4F-4076-96A2-BD0B6FCFF4EB}" type="presParOf" srcId="{BDA4957E-89E2-4541-9458-428CA8993A3C}" destId="{AAEFBC0F-D947-417D-8314-E6D769E83CD5}" srcOrd="1" destOrd="0" presId="urn:microsoft.com/office/officeart/2005/8/layout/hList3"/>
    <dgm:cxn modelId="{363F1835-E58C-4474-B919-83A27E502CED}" type="presParOf" srcId="{52EEA9FA-1360-4952-B45E-B806079795BA}" destId="{67BBF1C5-DE1C-41C7-AEAB-A204BDE140D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ABF97-7148-4AB8-9BCB-FCD38D0FC055}">
      <dsp:nvSpPr>
        <dsp:cNvPr id="0" name=""/>
        <dsp:cNvSpPr/>
      </dsp:nvSpPr>
      <dsp:spPr>
        <a:xfrm>
          <a:off x="0" y="0"/>
          <a:ext cx="8784976" cy="859827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Доходы бюджета городского округа «Котлас»–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 поступающие в бюджет денежные средства 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(налоговые, неналоговые, а также безвозмездные поступления)</a:t>
          </a:r>
        </a:p>
      </dsp:txBody>
      <dsp:txXfrm>
        <a:off x="0" y="0"/>
        <a:ext cx="8784976" cy="859827"/>
      </dsp:txXfrm>
    </dsp:sp>
    <dsp:sp modelId="{BB025F53-8747-4FCD-98A8-30A03858AF5A}">
      <dsp:nvSpPr>
        <dsp:cNvPr id="0" name=""/>
        <dsp:cNvSpPr/>
      </dsp:nvSpPr>
      <dsp:spPr>
        <a:xfrm>
          <a:off x="2432" y="859827"/>
          <a:ext cx="2732436" cy="1805638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НАЛОГОВЫЕ ДОХОДЫ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и местных налогов, а также пеней и штрафов по ним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</a:t>
          </a:r>
        </a:p>
      </dsp:txBody>
      <dsp:txXfrm>
        <a:off x="2432" y="859827"/>
        <a:ext cx="2732436" cy="1805638"/>
      </dsp:txXfrm>
    </dsp:sp>
    <dsp:sp modelId="{AAEFBC0F-D947-417D-8314-E6D769E83CD5}">
      <dsp:nvSpPr>
        <dsp:cNvPr id="0" name=""/>
        <dsp:cNvSpPr/>
      </dsp:nvSpPr>
      <dsp:spPr>
        <a:xfrm>
          <a:off x="2733530" y="849869"/>
          <a:ext cx="3315237" cy="1832524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НЕНАЛОГОВЫЕ ДОХОДЫ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</a:rPr>
            <a:t>Доходы от использования и продажи имущества, находящегося в муниципальной собственности, доходы от платных услуг, оказываемых казенными учреждениями, платежи в виде штрафов и иных санкций за нарушение законодательства и иные неналоговые доходы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</a:t>
          </a:r>
        </a:p>
      </dsp:txBody>
      <dsp:txXfrm>
        <a:off x="2733530" y="849869"/>
        <a:ext cx="3315237" cy="1832524"/>
      </dsp:txXfrm>
    </dsp:sp>
    <dsp:sp modelId="{E6345384-D304-4157-B448-224D3D768181}">
      <dsp:nvSpPr>
        <dsp:cNvPr id="0" name=""/>
        <dsp:cNvSpPr/>
      </dsp:nvSpPr>
      <dsp:spPr>
        <a:xfrm>
          <a:off x="6050106" y="859827"/>
          <a:ext cx="2732436" cy="1805638"/>
        </a:xfrm>
        <a:prstGeom prst="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БЕЗВОЗМЕЗДНЫЕ ПОСТУПЛЕНИЯ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/>
              </a:solidFill>
            </a:rPr>
            <a:t>Межбюджетные трансферты: дотации, субсидии, субвенции, иные межбюджетные трансферты, а также безвозмездные поступления от физических и юридических лиц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</dsp:txBody>
      <dsp:txXfrm>
        <a:off x="6050106" y="859827"/>
        <a:ext cx="2732436" cy="1805638"/>
      </dsp:txXfrm>
    </dsp:sp>
    <dsp:sp modelId="{67BBF1C5-DE1C-41C7-AEAB-A204BDE140D5}">
      <dsp:nvSpPr>
        <dsp:cNvPr id="0" name=""/>
        <dsp:cNvSpPr/>
      </dsp:nvSpPr>
      <dsp:spPr>
        <a:xfrm>
          <a:off x="0" y="2665466"/>
          <a:ext cx="8784976" cy="20062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7551EA-27C3-4E74-914D-1777917A98CD}">
      <dsp:nvSpPr>
        <dsp:cNvPr id="0" name=""/>
        <dsp:cNvSpPr/>
      </dsp:nvSpPr>
      <dsp:spPr>
        <a:xfrm rot="16200000">
          <a:off x="1530170" y="-1530170"/>
          <a:ext cx="1332147" cy="4392488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ДОТАЦИИ</a:t>
          </a:r>
          <a:r>
            <a:rPr lang="ru-RU" sz="1200" kern="1200" dirty="0">
              <a:solidFill>
                <a:schemeClr val="tx1"/>
              </a:solidFill>
            </a:rPr>
            <a:t> предоставляются на безвозмездной и безвозвратной основе без установления направлений и (или) условий их использования</a:t>
          </a:r>
        </a:p>
      </dsp:txBody>
      <dsp:txXfrm rot="5400000">
        <a:off x="0" y="0"/>
        <a:ext cx="4392488" cy="999111"/>
      </dsp:txXfrm>
    </dsp:sp>
    <dsp:sp modelId="{8B462C42-CDD9-4FEB-8157-1B8A89082D86}">
      <dsp:nvSpPr>
        <dsp:cNvPr id="0" name=""/>
        <dsp:cNvSpPr/>
      </dsp:nvSpPr>
      <dsp:spPr>
        <a:xfrm>
          <a:off x="4392488" y="0"/>
          <a:ext cx="4392488" cy="1332147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СУБСИДИИ </a:t>
          </a:r>
          <a:r>
            <a:rPr lang="ru-RU" sz="1200" kern="1200" dirty="0">
              <a:solidFill>
                <a:schemeClr val="tx1"/>
              </a:solidFill>
            </a:rPr>
            <a:t>предоставляются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</a:r>
        </a:p>
      </dsp:txBody>
      <dsp:txXfrm>
        <a:off x="4392488" y="0"/>
        <a:ext cx="4392488" cy="999111"/>
      </dsp:txXfrm>
    </dsp:sp>
    <dsp:sp modelId="{AAD29508-3DA7-4CF8-AC49-CCA2C719CFCE}">
      <dsp:nvSpPr>
        <dsp:cNvPr id="0" name=""/>
        <dsp:cNvSpPr/>
      </dsp:nvSpPr>
      <dsp:spPr>
        <a:xfrm rot="10800000">
          <a:off x="0" y="1332147"/>
          <a:ext cx="4392488" cy="1332147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СУБВЕНЦИИ </a:t>
          </a:r>
          <a:r>
            <a:rPr lang="ru-RU" sz="1200" kern="1200" dirty="0">
              <a:solidFill>
                <a:schemeClr val="tx1"/>
              </a:solidFill>
            </a:rPr>
            <a:t>предоставляются в целях финансового обеспечения расходных обязательств муниципальных образований, возникающих при выполнении государственных полномочий РФ, субъектов РФ, переданных для осуществления органам местного самоуправления  в установленном порядке </a:t>
          </a:r>
        </a:p>
      </dsp:txBody>
      <dsp:txXfrm rot="10800000">
        <a:off x="0" y="1665184"/>
        <a:ext cx="4392488" cy="999111"/>
      </dsp:txXfrm>
    </dsp:sp>
    <dsp:sp modelId="{CB0567A5-3AC2-4EFB-8843-2855E1BB7D5B}">
      <dsp:nvSpPr>
        <dsp:cNvPr id="0" name=""/>
        <dsp:cNvSpPr/>
      </dsp:nvSpPr>
      <dsp:spPr>
        <a:xfrm rot="5400000">
          <a:off x="5922658" y="-234029"/>
          <a:ext cx="1332147" cy="4392488"/>
        </a:xfrm>
        <a:prstGeom prst="round1Rect">
          <a:avLst/>
        </a:prstGeom>
        <a:solidFill>
          <a:schemeClr val="bg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ИНЫЕ МЕЖБЮДЖЕТНЫЕ ТРАНСФЕРТЫ </a:t>
          </a:r>
          <a:r>
            <a:rPr lang="ru-RU" sz="1200" kern="1200" dirty="0">
              <a:solidFill>
                <a:schemeClr val="tx1"/>
              </a:solidFill>
            </a:rPr>
            <a:t>предоставляются в случаях и порядке, предусмотренных законами субъектов РФ и принимаемыми в соответствии с ними иными нормативными правовыми актами</a:t>
          </a:r>
        </a:p>
      </dsp:txBody>
      <dsp:txXfrm rot="-5400000">
        <a:off x="4392488" y="1629177"/>
        <a:ext cx="4392488" cy="999111"/>
      </dsp:txXfrm>
    </dsp:sp>
    <dsp:sp modelId="{3A5C6C19-F3ED-43D9-A29A-7733BDE97EE8}">
      <dsp:nvSpPr>
        <dsp:cNvPr id="0" name=""/>
        <dsp:cNvSpPr/>
      </dsp:nvSpPr>
      <dsp:spPr>
        <a:xfrm>
          <a:off x="2160238" y="999110"/>
          <a:ext cx="4464498" cy="666073"/>
        </a:xfrm>
        <a:prstGeom prst="roundRect">
          <a:avLst/>
        </a:prstGeom>
        <a:solidFill>
          <a:schemeClr val="accent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МЕЖБЮДЖЕТНЫЕ ТРАНСФЕРТЫ</a:t>
          </a:r>
          <a:r>
            <a:rPr lang="ru-RU" sz="1200" kern="1200" dirty="0">
              <a:solidFill>
                <a:schemeClr val="tx1"/>
              </a:solidFill>
            </a:rPr>
            <a:t> – средства, предоставляемые одним бюджетом бюджетной системы РФ другому бюджету бюджетной системы РФ</a:t>
          </a:r>
        </a:p>
      </dsp:txBody>
      <dsp:txXfrm>
        <a:off x="2192753" y="1031625"/>
        <a:ext cx="4399468" cy="601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DABF97-7148-4AB8-9BCB-FCD38D0FC055}">
      <dsp:nvSpPr>
        <dsp:cNvPr id="0" name=""/>
        <dsp:cNvSpPr/>
      </dsp:nvSpPr>
      <dsp:spPr>
        <a:xfrm>
          <a:off x="0" y="-104411"/>
          <a:ext cx="8784976" cy="1000911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Расходы бюджета городского округа «Котлас»–</a:t>
          </a:r>
        </a:p>
        <a:p>
          <a:pPr marL="0" lvl="0" indent="0" algn="ctr" defTabSz="8890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  выплачиваемые из бюджета денежные средства, за исключением средств, являющихся источниками финансирования дефицита бюджета</a:t>
          </a:r>
        </a:p>
      </dsp:txBody>
      <dsp:txXfrm>
        <a:off x="0" y="-104411"/>
        <a:ext cx="8784976" cy="1000911"/>
      </dsp:txXfrm>
    </dsp:sp>
    <dsp:sp modelId="{BB025F53-8747-4FCD-98A8-30A03858AF5A}">
      <dsp:nvSpPr>
        <dsp:cNvPr id="0" name=""/>
        <dsp:cNvSpPr/>
      </dsp:nvSpPr>
      <dsp:spPr>
        <a:xfrm>
          <a:off x="899" y="916632"/>
          <a:ext cx="4238064" cy="766943"/>
        </a:xfrm>
        <a:prstGeom prst="rect">
          <a:avLst/>
        </a:prstGeom>
        <a:solidFill>
          <a:srgbClr val="FFFF0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chemeClr val="tx1"/>
              </a:solidFill>
            </a:rPr>
            <a:t>«</a:t>
          </a:r>
          <a:r>
            <a:rPr lang="ru-RU" sz="2000" b="1" kern="1200" dirty="0">
              <a:solidFill>
                <a:schemeClr val="tx1"/>
              </a:solidFill>
            </a:rPr>
            <a:t>Отраслевая» структура расходов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- по функциям местного самоуправления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</a:t>
          </a:r>
        </a:p>
      </dsp:txBody>
      <dsp:txXfrm>
        <a:off x="899" y="916632"/>
        <a:ext cx="4238064" cy="766943"/>
      </dsp:txXfrm>
    </dsp:sp>
    <dsp:sp modelId="{AAEFBC0F-D947-417D-8314-E6D769E83CD5}">
      <dsp:nvSpPr>
        <dsp:cNvPr id="0" name=""/>
        <dsp:cNvSpPr/>
      </dsp:nvSpPr>
      <dsp:spPr>
        <a:xfrm>
          <a:off x="4236887" y="916632"/>
          <a:ext cx="4545112" cy="771671"/>
        </a:xfrm>
        <a:prstGeom prst="rect">
          <a:avLst/>
        </a:prstGeom>
        <a:solidFill>
          <a:srgbClr val="FFFF0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>
              <a:solidFill>
                <a:schemeClr val="tx1"/>
              </a:solidFill>
            </a:rPr>
            <a:t>«Ведомственная» структура расходов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>
              <a:solidFill>
                <a:schemeClr val="tx1"/>
              </a:solidFill>
            </a:rPr>
            <a:t>- по ведомствам</a:t>
          </a:r>
          <a:endParaRPr lang="ru-RU" sz="1600" kern="1200" dirty="0"/>
        </a:p>
      </dsp:txBody>
      <dsp:txXfrm>
        <a:off x="4236887" y="916632"/>
        <a:ext cx="4545112" cy="771671"/>
      </dsp:txXfrm>
    </dsp:sp>
    <dsp:sp modelId="{67BBF1C5-DE1C-41C7-AEAB-A204BDE140D5}">
      <dsp:nvSpPr>
        <dsp:cNvPr id="0" name=""/>
        <dsp:cNvSpPr/>
      </dsp:nvSpPr>
      <dsp:spPr>
        <a:xfrm>
          <a:off x="0" y="1912532"/>
          <a:ext cx="8784976" cy="1360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184" cy="49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61" rIns="92117" bIns="46061" numCol="1" anchor="t" anchorCtr="0" compatLnSpc="1">
            <a:prstTxWarp prst="textNoShape">
              <a:avLst/>
            </a:prstTxWarp>
          </a:bodyPr>
          <a:lstStyle>
            <a:lvl1pPr defTabSz="921959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907" y="1"/>
            <a:ext cx="2945184" cy="49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61" rIns="92117" bIns="46061" numCol="1" anchor="t" anchorCtr="0" compatLnSpc="1">
            <a:prstTxWarp prst="textNoShape">
              <a:avLst/>
            </a:prstTxWarp>
          </a:bodyPr>
          <a:lstStyle>
            <a:lvl1pPr algn="r" defTabSz="921959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4" y="4716105"/>
            <a:ext cx="5439089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61" rIns="92117" bIns="46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042"/>
            <a:ext cx="2945184" cy="49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61" rIns="92117" bIns="46061" numCol="1" anchor="b" anchorCtr="0" compatLnSpc="1">
            <a:prstTxWarp prst="textNoShape">
              <a:avLst/>
            </a:prstTxWarp>
          </a:bodyPr>
          <a:lstStyle>
            <a:lvl1pPr defTabSz="921959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907" y="9429042"/>
            <a:ext cx="2945184" cy="49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17" tIns="46061" rIns="92117" bIns="46061" numCol="1" anchor="b" anchorCtr="0" compatLnSpc="1">
            <a:prstTxWarp prst="textNoShape">
              <a:avLst/>
            </a:prstTxWarp>
          </a:bodyPr>
          <a:lstStyle>
            <a:lvl1pPr algn="r" defTabSz="921959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C06AF42-337E-44F2-9373-830AA6356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F07877C-A1EA-4ABE-AD7C-407E747F175D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40D802-17BD-4951-822B-8DAE086DE43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1D65D-5BA6-401A-BB78-90B8D72CE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0A69-7678-48AA-8C85-BC5AC87D52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DCA47-059D-45A6-97A1-F28F867617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BBB89-B26C-48F5-92DE-E746D5729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89722-DAB6-46A9-BE92-939558346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2B16A-AA30-42AA-81E5-5F705B9C7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5ACCE-EE8C-48AF-8296-CADCAF6ED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DCC82-20C5-421A-884F-BF3A91A8F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71653-0B45-4CE9-A851-653D43FEB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741E0-FFE9-40B7-BBB2-EFD8291294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736A-4345-4B37-B708-E0F7B26BC9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4131-68AE-4C7A-A514-0FA1B493D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6B225-ECBE-4BF6-A21F-4D62B4DBBE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1D3FE0-F42A-4337-BB3D-017FD7107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59" r:id="rId4"/>
    <p:sldLayoutId id="2147483965" r:id="rId5"/>
    <p:sldLayoutId id="2147483960" r:id="rId6"/>
    <p:sldLayoutId id="2147483966" r:id="rId7"/>
    <p:sldLayoutId id="2147483967" r:id="rId8"/>
    <p:sldLayoutId id="2147483968" r:id="rId9"/>
    <p:sldLayoutId id="2147483961" r:id="rId10"/>
    <p:sldLayoutId id="2147483969" r:id="rId11"/>
    <p:sldLayoutId id="2147483970" r:id="rId12"/>
    <p:sldLayoutId id="214748397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7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476250"/>
            <a:ext cx="83185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5" name="Rectangle 7"/>
          <p:cNvSpPr>
            <a:spLocks noGrp="1"/>
          </p:cNvSpPr>
          <p:nvPr>
            <p:ph type="ctrTitle" idx="4294967295"/>
          </p:nvPr>
        </p:nvSpPr>
        <p:spPr bwMode="auto">
          <a:xfrm>
            <a:off x="1619672" y="5516563"/>
            <a:ext cx="6048671" cy="720725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2000" b="1" cap="none" dirty="0">
                <a:solidFill>
                  <a:srgbClr val="663300"/>
                </a:solidFill>
                <a:effectLst/>
                <a:latin typeface="Times New Roman" pitchFamily="18" charset="0"/>
              </a:rPr>
              <a:t>Городской округ Архангельской области «Котлас»</a:t>
            </a:r>
            <a:br>
              <a:rPr lang="ru-RU" sz="2000" b="1" cap="none" dirty="0">
                <a:solidFill>
                  <a:srgbClr val="663300"/>
                </a:solidFill>
                <a:effectLst/>
                <a:latin typeface="Times New Roman" pitchFamily="18" charset="0"/>
              </a:rPr>
            </a:br>
            <a:r>
              <a:rPr lang="ru-RU" sz="2000" b="1" cap="none" dirty="0">
                <a:solidFill>
                  <a:srgbClr val="663300"/>
                </a:solidFill>
                <a:effectLst/>
                <a:latin typeface="Times New Roman" pitchFamily="18" charset="0"/>
              </a:rPr>
              <a:t> ноябрь 2021 года</a:t>
            </a:r>
          </a:p>
        </p:txBody>
      </p:sp>
      <p:sp>
        <p:nvSpPr>
          <p:cNvPr id="12292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31913" y="3284538"/>
            <a:ext cx="6400800" cy="1752600"/>
          </a:xfrm>
        </p:spPr>
        <p:txBody>
          <a:bodyPr/>
          <a:lstStyle/>
          <a:p>
            <a:pPr algn="ctr" eaLnBrk="1" hangingPunct="1"/>
            <a:r>
              <a:rPr lang="ru-RU" sz="3200" b="1" dirty="0">
                <a:solidFill>
                  <a:srgbClr val="000099"/>
                </a:solidFill>
              </a:rPr>
              <a:t>БЮДЖЕТ ДЛЯ ГРАЖДАН</a:t>
            </a:r>
          </a:p>
          <a:p>
            <a:pPr algn="ctr" eaLnBrk="1" hangingPunct="1"/>
            <a:r>
              <a:rPr lang="ru-RU" sz="2000" b="1" dirty="0">
                <a:solidFill>
                  <a:srgbClr val="000099"/>
                </a:solidFill>
              </a:rPr>
              <a:t>на основе проекта решения Собрания депутатов городского округа «Котлас» </a:t>
            </a:r>
          </a:p>
          <a:p>
            <a:pPr algn="ctr" eaLnBrk="1" hangingPunct="1"/>
            <a:r>
              <a:rPr lang="ru-RU" sz="2000" b="1" dirty="0">
                <a:solidFill>
                  <a:srgbClr val="000099"/>
                </a:solidFill>
              </a:rPr>
              <a:t>«О бюджете городского округа «Котлас»</a:t>
            </a:r>
          </a:p>
          <a:p>
            <a:pPr algn="ctr" eaLnBrk="1" hangingPunct="1"/>
            <a:r>
              <a:rPr lang="ru-RU" sz="2000" b="1" dirty="0">
                <a:solidFill>
                  <a:srgbClr val="000099"/>
                </a:solidFill>
              </a:rPr>
              <a:t>на 2022 год и на плановый период 2023 и 2024 годов»</a:t>
            </a:r>
          </a:p>
          <a:p>
            <a:pPr eaLnBrk="1" hangingPunct="1"/>
            <a:endParaRPr lang="ru-RU" sz="32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75" name="Group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350823"/>
              </p:ext>
            </p:extLst>
          </p:nvPr>
        </p:nvGraphicFramePr>
        <p:xfrm>
          <a:off x="251520" y="1340768"/>
          <a:ext cx="8784976" cy="5255856"/>
        </p:xfrm>
        <a:graphic>
          <a:graphicData uri="http://schemas.openxmlformats.org/drawingml/2006/table">
            <a:tbl>
              <a:tblPr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6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дохода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руб.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Дотации бюджетам муниципальных образований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267 955,6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Субсидии бюджетам муниципальных образований, </a:t>
                      </a:r>
                      <a:r>
                        <a:rPr kumimoji="0" lang="ru-RU" sz="14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280 975,2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2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софинансирование вопросов местного значения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100 142,7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93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25 536,4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06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обеспечение 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строительства, за счет средств- Фонда содействия реформированию жилищно-коммунального хозяйства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75 293,4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43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Субсидия на софинансирование капитальных вложений в объекты муниципальной собственности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18 050,9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Субсидия на организацию бесплатного горячего питания обучающихся, получающих начальное общее образование в муниципальных образовательных организациях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54 999,7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 бюджетам муниципальных образования, </a:t>
                      </a:r>
                      <a:r>
                        <a:rPr kumimoji="0" lang="ru-RU" sz="1200" b="1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1 112 824,5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Субвенции на выполнение передаваемых полномочий субъектов РФ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37 127,1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Субвенции на реализацию образовательных программ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961 972,1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Субвенции на компенсацию части родительской платы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40 262,8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Субвенция на ежемесячное денежное вознаграждение за классное руководство педагогическим работникам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47 059,2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653829"/>
                  </a:ext>
                </a:extLst>
              </a:tr>
              <a:tr h="288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Иные межбюджетные трансферты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11 362,5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Imprint MT Shadow" pitchFamily="82" charset="0"/>
                        </a:rPr>
                        <a:t>ИТОГО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1 673 117,8</a:t>
                      </a:r>
                    </a:p>
                  </a:txBody>
                  <a:tcPr marL="91447" marR="91447" marT="45719" marB="4571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21556" name="Rectangle 52"/>
          <p:cNvSpPr>
            <a:spLocks/>
          </p:cNvSpPr>
          <p:nvPr/>
        </p:nvSpPr>
        <p:spPr bwMode="auto">
          <a:xfrm>
            <a:off x="250825" y="0"/>
            <a:ext cx="8686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БЕЗВОЗМЕЗДНЫЕ ПОСТУПЛЕНИЯ В БЮДЖЕТ ГОРОДСКОГО ОКРУГА «КОТЛАС» НА 2022 ГОД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090511129"/>
              </p:ext>
            </p:extLst>
          </p:nvPr>
        </p:nvGraphicFramePr>
        <p:xfrm>
          <a:off x="179512" y="1124745"/>
          <a:ext cx="8784976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3955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Формирование РАСХОДОВ бюджета</a:t>
            </a:r>
          </a:p>
        </p:txBody>
      </p:sp>
      <p:sp>
        <p:nvSpPr>
          <p:cNvPr id="2" name="Скругленный прямоугольник 10">
            <a:extLst>
              <a:ext uri="{FF2B5EF4-FFF2-40B4-BE49-F238E27FC236}">
                <a16:creationId xmlns:a16="http://schemas.microsoft.com/office/drawing/2014/main" id="{DC0AB86C-B673-43C4-AB76-75805AB62E8B}"/>
              </a:ext>
            </a:extLst>
          </p:cNvPr>
          <p:cNvSpPr/>
          <p:nvPr/>
        </p:nvSpPr>
        <p:spPr>
          <a:xfrm>
            <a:off x="153569" y="3573016"/>
            <a:ext cx="4176465" cy="2751276"/>
          </a:xfrm>
          <a:prstGeom prst="roundRect">
            <a:avLst>
              <a:gd name="adj" fmla="val 20131"/>
            </a:avLst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«Отраслевая» структура расходов </a:t>
            </a:r>
            <a:r>
              <a:rPr lang="ru-RU" dirty="0">
                <a:solidFill>
                  <a:schemeClr val="tx1"/>
                </a:solidFill>
              </a:rPr>
              <a:t>формируется в разрезе разделов, подразделов </a:t>
            </a:r>
            <a:r>
              <a:rPr lang="ru-RU" b="0" i="0" u="none" strike="noStrike" baseline="0" dirty="0">
                <a:solidFill>
                  <a:schemeClr val="tx1"/>
                </a:solidFill>
              </a:rPr>
              <a:t>классификации расходов, которые являются едиными и используются при составлении, утверждении и исполнении бюджетов всех уровней бюджетной системы Российской Федерации</a:t>
            </a:r>
          </a:p>
          <a:p>
            <a:pPr lvl="0"/>
            <a:endParaRPr lang="ru-RU" sz="800" b="1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10">
            <a:extLst>
              <a:ext uri="{FF2B5EF4-FFF2-40B4-BE49-F238E27FC236}">
                <a16:creationId xmlns:a16="http://schemas.microsoft.com/office/drawing/2014/main" id="{B6B73998-10A1-4879-A9F2-1199FA885B62}"/>
              </a:ext>
            </a:extLst>
          </p:cNvPr>
          <p:cNvSpPr/>
          <p:nvPr/>
        </p:nvSpPr>
        <p:spPr>
          <a:xfrm>
            <a:off x="4716016" y="3573016"/>
            <a:ext cx="4248472" cy="2751276"/>
          </a:xfrm>
          <a:prstGeom prst="roundRect">
            <a:avLst>
              <a:gd name="adj" fmla="val 20131"/>
            </a:avLst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«Ведомственная» структура расходов </a:t>
            </a:r>
            <a:r>
              <a:rPr lang="ru-RU" dirty="0">
                <a:solidFill>
                  <a:schemeClr val="tx1"/>
                </a:solidFill>
              </a:rPr>
              <a:t>формируется в разрезе главных распорядителей бюджетных средств, перечень которых устанавливается решением о бюджете в составе ведомственной структуры расходов</a:t>
            </a:r>
            <a:endParaRPr lang="ru-RU" b="0" i="0" u="none" strike="noStrike" baseline="0" dirty="0">
              <a:solidFill>
                <a:schemeClr val="tx1"/>
              </a:solidFill>
            </a:endParaRPr>
          </a:p>
          <a:p>
            <a:pPr lvl="0"/>
            <a:endParaRPr lang="ru-RU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97532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45" name="Group 9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39526150"/>
              </p:ext>
            </p:extLst>
          </p:nvPr>
        </p:nvGraphicFramePr>
        <p:xfrm>
          <a:off x="250825" y="1125538"/>
          <a:ext cx="8821769" cy="5451523"/>
        </p:xfrm>
        <a:graphic>
          <a:graphicData uri="http://schemas.openxmlformats.org/drawingml/2006/table">
            <a:tbl>
              <a:tblPr/>
              <a:tblGrid>
                <a:gridCol w="679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5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6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раздел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2024 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 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01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185 527,0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172 418,4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174 108,8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2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03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20 148,3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19 434,8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19 434,8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04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126 660,1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119 278,7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119 896,0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05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210 784,5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432 552,6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92 322,4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</a:t>
                      </a: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1 342,7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28097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07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1 595 563,3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1 691 275,8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1 734 967,7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08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Культура, кинематография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177 686,2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167 722,3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167 568,7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85 206,5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46 642,6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57 811,4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64 164,5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60 258,7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60 258,7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4 137,9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4 137,9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4 137,9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276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36 808,3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32 897,4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41 694,2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4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Условно утверждаемые расходы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36 853,4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61 251,5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РАСХОДОВ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2 508 029,3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2 783 472,6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2 533 452,1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642" name="Rectangle 90"/>
          <p:cNvSpPr>
            <a:spLocks/>
          </p:cNvSpPr>
          <p:nvPr/>
        </p:nvSpPr>
        <p:spPr bwMode="auto">
          <a:xfrm>
            <a:off x="0" y="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«ОТРАСЛЕВАЯ» СТРУКТУРА РАСХОДОВ БЮДЖЕТА ГОРОДСКОГО ОКРУГА «КОТЛАС» </a:t>
            </a:r>
          </a:p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2022 год и на плановый период 2023 и 2024 годов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536" y="188640"/>
            <a:ext cx="84963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«ОТРАСЛЕВАЯ» СТРУКТУРА РАСХОДОВ БЮДЖЕТА ГОРОДСКОГО ОКРУГА «КОТЛАС» в 2022 году</a:t>
            </a:r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639329"/>
              </p:ext>
            </p:extLst>
          </p:nvPr>
        </p:nvGraphicFramePr>
        <p:xfrm>
          <a:off x="251520" y="1412776"/>
          <a:ext cx="8768432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45" name="Group 9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7542018"/>
              </p:ext>
            </p:extLst>
          </p:nvPr>
        </p:nvGraphicFramePr>
        <p:xfrm>
          <a:off x="250825" y="1125538"/>
          <a:ext cx="8713663" cy="5651818"/>
        </p:xfrm>
        <a:graphic>
          <a:graphicData uri="http://schemas.openxmlformats.org/drawingml/2006/table">
            <a:tbl>
              <a:tblPr/>
              <a:tblGrid>
                <a:gridCol w="4033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9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1020" marR="3102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2024 год 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50" marR="4605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Финансовое управление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68 515,5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56 800,3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65 597,2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258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Комитет по управлению имуществом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32 593,3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17 308,0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27 116,4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67 370,2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64 678,8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64 785,4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городского хозяйства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346 153,1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526 211,2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226 519,2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Администрация Вычегодского административного округа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5 050,4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5 005,4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5 005,4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280973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экономического развития администрации 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46 329,6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51 949,0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13 220,5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по социальным вопросам администрации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1 925 789,4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2 008 923,6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2 054 213,7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Собрание депутатов городского округа «Котлас»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16 227,8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15 743,0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15 743,0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РАСХОДОВ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2 508 029,3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2 783 472,6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2 533 452,1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3642" name="Rectangle 90"/>
          <p:cNvSpPr>
            <a:spLocks/>
          </p:cNvSpPr>
          <p:nvPr/>
        </p:nvSpPr>
        <p:spPr bwMode="auto">
          <a:xfrm>
            <a:off x="0" y="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«ВЕДОМСТВЕННАЯ» СТРУКТУРА РАСХОДОВ БЮДЖЕТА ГОРОДСКОГО ОКРУГА «КОТЛАС» </a:t>
            </a:r>
          </a:p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2022 год и на плановый период 2023 и 2024 годов</a:t>
            </a:r>
          </a:p>
        </p:txBody>
      </p:sp>
    </p:spTree>
    <p:extLst>
      <p:ext uri="{BB962C8B-B14F-4D97-AF65-F5344CB8AC3E}">
        <p14:creationId xmlns:p14="http://schemas.microsoft.com/office/powerpoint/2010/main" val="341438333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95536" y="188640"/>
            <a:ext cx="84963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«ВЕДОМСТВЕННАЯ» СТРУКТУРА РАСХОДОВ БЮДЖЕТА ГОРОДСКОГО ОКРУГА «КОТЛАС» </a:t>
            </a:r>
          </a:p>
          <a:p>
            <a:pPr algn="ctr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2022 году</a:t>
            </a:r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390098"/>
              </p:ext>
            </p:extLst>
          </p:nvPr>
        </p:nvGraphicFramePr>
        <p:xfrm>
          <a:off x="337672" y="908720"/>
          <a:ext cx="8194768" cy="5463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88717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</a:rPr>
              <a:t>Муниципальные программы </a:t>
            </a:r>
            <a:br>
              <a:rPr lang="ru-RU" sz="2800" b="1" dirty="0">
                <a:solidFill>
                  <a:srgbClr val="002060"/>
                </a:solidFill>
                <a:latin typeface="+mn-lt"/>
              </a:rPr>
            </a:br>
            <a:r>
              <a:rPr lang="ru-RU" sz="2800" b="1" dirty="0">
                <a:solidFill>
                  <a:srgbClr val="002060"/>
                </a:solidFill>
                <a:latin typeface="+mn-lt"/>
              </a:rPr>
              <a:t>городского округа «Котлас»</a:t>
            </a:r>
          </a:p>
        </p:txBody>
      </p:sp>
      <p:graphicFrame>
        <p:nvGraphicFramePr>
          <p:cNvPr id="25647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196194"/>
              </p:ext>
            </p:extLst>
          </p:nvPr>
        </p:nvGraphicFramePr>
        <p:xfrm>
          <a:off x="323850" y="1196975"/>
          <a:ext cx="8208963" cy="5184776"/>
        </p:xfrm>
        <a:graphic>
          <a:graphicData uri="http://schemas.openxmlformats.org/drawingml/2006/table">
            <a:tbl>
              <a:tblPr/>
              <a:tblGrid>
                <a:gridCol w="309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Наименование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4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ru-RU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Количество муниципальных программ, ед.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12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832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Расходы на реализацию муниципальных программ, тыс.руб.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2 491 201,3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2 730 863,8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2 456 446,6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93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Удельный вес в общем объеме расходов, %</a:t>
                      </a:r>
                      <a:endParaRPr kumimoji="0" lang="ru-RU" sz="2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99,3 %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98,1 %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97,0 %</a:t>
                      </a: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395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2022 год и на плановый период 2023 и 2024 годов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Финансовое управление городского округа «Котлас»</a:t>
            </a:r>
            <a:r>
              <a:rPr lang="ru-RU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397802"/>
              </p:ext>
            </p:extLst>
          </p:nvPr>
        </p:nvGraphicFramePr>
        <p:xfrm>
          <a:off x="301752" y="1772816"/>
          <a:ext cx="8686800" cy="48554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6845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1168866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104428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1136805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72782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172782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Наименование расходов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2022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2023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2024 год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686316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effectLst/>
                        </a:rPr>
                        <a:t>Муниципальная программа городского округа Архангельской области "Котлас" "Управление муниципальными финансами городского округа "Котлас" на 2014-2024 годы", в том числе: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68 515,5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56 800,3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65 597,2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514736">
                <a:tc>
                  <a:txBody>
                    <a:bodyPr/>
                    <a:lstStyle/>
                    <a:p>
                      <a:pPr algn="just"/>
                      <a:r>
                        <a:rPr lang="ru-RU" sz="13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Обеспечение формирования, утверждения, исполнения бюджета муниципального образования «Котлас» и контроля за его исполнением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21 634,6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21 634,6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21 634,6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514736">
                <a:tc>
                  <a:txBody>
                    <a:bodyPr/>
                    <a:lstStyle/>
                    <a:p>
                      <a:pPr algn="just"/>
                      <a:r>
                        <a:rPr lang="ru-RU" sz="13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Гарантии и компенсации для лиц, работающих в органах местного самоуправления и муниципальных учреждениях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480,0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514736">
                <a:tc>
                  <a:txBody>
                    <a:bodyPr/>
                    <a:lstStyle/>
                    <a:p>
                      <a:pPr algn="just"/>
                      <a:r>
                        <a:rPr lang="ru-RU" sz="13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на исполнение актов судебных органов и выплат финансовых санкций по обязательствам городского округа "Котлас"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4 738,3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514736">
                <a:tc>
                  <a:txBody>
                    <a:bodyPr/>
                    <a:lstStyle/>
                    <a:p>
                      <a:pPr algn="just"/>
                      <a:r>
                        <a:rPr lang="ru-RU" sz="13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Совершенствование и поддержка функционирования систем автоматизации бюджетного процесса и автоматизации бюджетного и бухгалтерского учета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1 788,3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1 788,3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1 788,3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  <a:tr h="862000">
                <a:tc>
                  <a:txBody>
                    <a:bodyPr/>
                    <a:lstStyle/>
                    <a:p>
                      <a:pPr algn="just"/>
                      <a:r>
                        <a:rPr lang="ru-RU" sz="13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Пенсия за выслугу лет лицам, замещавшим на постоянной основе муниципальные должности в органах местного самоуправления городского округа "Котлас" и должности муниципальной службы в органах местного самоуправления городского округа "Котлас"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3 065,9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10262"/>
                  </a:ext>
                </a:extLst>
              </a:tr>
              <a:tr h="343157">
                <a:tc>
                  <a:txBody>
                    <a:bodyPr/>
                    <a:lstStyle/>
                    <a:p>
                      <a:pPr algn="just"/>
                      <a:r>
                        <a:rPr lang="ru-RU" sz="13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на обслуживание муниципального долга городского округа "Котлас"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36 808,4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32 897,4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41 694,3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07938"/>
                  </a:ext>
                </a:extLst>
              </a:tr>
              <a:tr h="187664">
                <a:tc>
                  <a:txBody>
                    <a:bodyPr/>
                    <a:lstStyle/>
                    <a:p>
                      <a:r>
                        <a:rPr lang="ru-RU" sz="13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300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68 515,5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56 800,3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65 597,2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05444"/>
                  </a:ext>
                </a:extLst>
              </a:tr>
              <a:tr h="187664">
                <a:tc>
                  <a:txBody>
                    <a:bodyPr/>
                    <a:lstStyle/>
                    <a:p>
                      <a:r>
                        <a:rPr lang="ru-RU" sz="130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68 515,5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56 800,3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65 597,2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72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9917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476672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2022 год и на плановый период 2023 и 2024 годов</a:t>
            </a:r>
            <a:br>
              <a:rPr lang="ru-RU" sz="1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Комитет по управлению имуществом </a:t>
            </a:r>
            <a:b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городского округа «Котлас»</a:t>
            </a:r>
            <a:r>
              <a:rPr lang="ru-RU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243868"/>
              </p:ext>
            </p:extLst>
          </p:nvPr>
        </p:nvGraphicFramePr>
        <p:xfrm>
          <a:off x="259555" y="1628800"/>
          <a:ext cx="8686800" cy="4995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6845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1168866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104428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1136805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7953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64095"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«Котлас» «Организация деятельности Комитета по управлению имуществом администрации городского округа Архангельской области «Котлас» на 2020-2024 годы», в том числе: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20 311,1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13 991,1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13 991,1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360709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"Обеспечение деятельности Комитета по управлению имуществом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11 041,1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11 041,1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11 041,1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11 041,1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11 041,1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11 041,1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«Содержание муниципального имущества городского округа «Котлас», 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8 970,0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2 950,0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2 950,0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226288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8 970,0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2 950,0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«Землеустройство и землепользование на территории городского округа «Котлас»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219899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360709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«Котлас» «Реализация приоритетных направлений в социальной сфере городского округа Архангельской области «Котлас на 2021-2025 годы», 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12 282,2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3 316,9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13 125,3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80355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«Развитие образования городского округа Архангельской области «Котлас»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12 282,2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3 316,9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13 125,3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19734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2 835,9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2 985,2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2 985,2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  <a:tr h="174809">
                <a:tc>
                  <a:txBody>
                    <a:bodyPr/>
                    <a:lstStyle/>
                    <a:p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9 446,3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331,7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10 140,1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1026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32 593,3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17 308,0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27 116,4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07938"/>
                  </a:ext>
                </a:extLst>
              </a:tr>
              <a:tr h="207397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и областного бюджетов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12 282,2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3 316,9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13 125,3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005444"/>
                  </a:ext>
                </a:extLst>
              </a:tr>
              <a:tr h="207397">
                <a:tc>
                  <a:txBody>
                    <a:bodyPr/>
                    <a:lstStyle/>
                    <a:p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20 311,1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13 991,1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13 991,1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172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1689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188640"/>
            <a:ext cx="8686800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2022 год и на плановый период 2023 и 2024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администрация городского округа «Котлас»</a:t>
            </a:r>
            <a:r>
              <a:rPr lang="ru-RU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48347"/>
              </p:ext>
            </p:extLst>
          </p:nvPr>
        </p:nvGraphicFramePr>
        <p:xfrm>
          <a:off x="228600" y="1844824"/>
          <a:ext cx="8686804" cy="46644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6846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1168868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104428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1136806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81494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853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59287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"Развитие гражданского общества и поддержка социально-ориентированных НКО городского округа Архангельской области "Котлас" на 2020-2025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1 564,0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197625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1 564,0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59287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"Обеспечение деятельности администрации городского округа Архангельской области "Котлас" и развитие информационной политики на 2020-2025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44 997,7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44 711,5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44 819,4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97625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3 059,8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3 163,6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3 271,5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208716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41 937,9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41 547,9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41 547,9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59287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"Обеспечение безопасности жизнедеятельности населения на территории городского округа Архангельской области «Котлас" на 2019-2025 годы"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20 208,3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19 434,9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19 434,9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197625">
                <a:tc>
                  <a:txBody>
                    <a:bodyPr/>
                    <a:lstStyle/>
                    <a:p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20 208,3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19 434,9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19 434,9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19762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97625">
                <a:tc>
                  <a:txBody>
                    <a:bodyPr/>
                    <a:lstStyle/>
                    <a:p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213251">
                <a:tc>
                  <a:txBody>
                    <a:bodyPr/>
                    <a:lstStyle/>
                    <a:p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  <a:tr h="197625">
                <a:tc>
                  <a:txBody>
                    <a:bodyPr/>
                    <a:lstStyle/>
                    <a:p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67 370,2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64 678,8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64 785,4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10262"/>
                  </a:ext>
                </a:extLst>
              </a:tr>
              <a:tr h="197625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и областного бюджетов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3 410,0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3 176,0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3 282,6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07938"/>
                  </a:ext>
                </a:extLst>
              </a:tr>
              <a:tr h="197625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63 960,2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61 502,8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61 502,8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91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97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04800" y="620713"/>
            <a:ext cx="8588375" cy="5459412"/>
          </a:xfrm>
        </p:spPr>
        <p:txBody>
          <a:bodyPr>
            <a:normAutofit fontScale="4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900" b="1" dirty="0">
                <a:solidFill>
                  <a:srgbClr val="000099"/>
                </a:solidFill>
              </a:rPr>
              <a:t>          </a:t>
            </a:r>
            <a:r>
              <a:rPr lang="ru-RU" sz="7200" b="1" dirty="0">
                <a:solidFill>
                  <a:srgbClr val="000099"/>
                </a:solidFill>
              </a:rPr>
              <a:t>Уважаемые жители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b="1" dirty="0">
                <a:solidFill>
                  <a:srgbClr val="000099"/>
                </a:solidFill>
              </a:rPr>
              <a:t>городского округа «Котлас»!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5900" b="1" dirty="0">
              <a:solidFill>
                <a:srgbClr val="000099"/>
              </a:solidFill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        </a:t>
            </a:r>
            <a:r>
              <a:rPr lang="ru-RU" sz="3800" dirty="0"/>
              <a:t>Сегодня большое внимание уделяется теме информационной открытости, и прежде всего в сфере бюджетной политики. Эффективное использование бюджетных средств на благо города, с учетом приоритетов, определяемых жителями городского округа «Котлас» - важнейшие задачи, которые мы с вами можем решать, объединяя усилия.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         Уже сегодня информация о всех стадиях бюджетного процесса, о плановых показателях бюджета городского округа «Котлас» и его исполнении доступна для всех заинтересованных пользователей на официальном сайте городского округа «Котлас».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         Проект бюджета - это очень сложный и объемный документ, непростой для восприятия даже профессиональных экономистов и финансистов.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         Бюджет для граждан – это документ способный в доступной и понятной форме объяснить, как формируется главный финансовый документ городского округа «Котлас». В данном документе основные положения местного бюджета изложены так, чтобы они стали понятными для всех жителей муниципального образования.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/>
              <a:t>           Надеемся, что представление бюджета и бюджетного процесса в городском округе «Котлас» в понятной для жителей форме повысит уровень общественного участия граждан в бюджетном процессе городского округа «Котлас».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2022 год и на плановый период 2023 и 2024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городского хозяйства городского округа «Котлас»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49214"/>
              </p:ext>
            </p:extLst>
          </p:nvPr>
        </p:nvGraphicFramePr>
        <p:xfrm>
          <a:off x="155448" y="1556792"/>
          <a:ext cx="8833104" cy="49529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2687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878649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878649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03119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70662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62292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59142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"Развитие дорожного, жилищно-коммунального хозяйства и благоустройства на территории городского округа Архангельской области "Котлас" на 2022-2026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250 431,0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 </a:t>
                      </a: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223 727,8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225 510,6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"Поддержка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жилищно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- коммунального хозяйства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43 055,2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23 878,3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23 878,3</a:t>
                      </a:r>
                    </a:p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8326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43 055,2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23 878,3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23 878,3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403962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"Развитие территориального общественного самоуправления и местного сообщества на территории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642,9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1 358,6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83264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428,6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905,7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83264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452,9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37166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«Осуществление дорожной деятельности в отношении автомобильных дорог общего пользования местного значения в границах городского округа Архангельской области "Котлас" и обеспечение безопасности дорожного движения на них"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120 148,3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118 544,4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119 161,7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83264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25 536,4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26 110,0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26 696,4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125704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94 611,9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92 434,4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92 465,3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18583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"Организация благоустройства на территории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64 964,7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62 163,0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62 163,0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85830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64 964,7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62 163,0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62 163,0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557490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"Организация предоставления мер социальной поддержки отдельным категориям граждан на территории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2 902,6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  <a:tr h="185830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231,7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310262"/>
                  </a:ext>
                </a:extLst>
              </a:tr>
              <a:tr h="216478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2 670,9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80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597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2022 год и на плановый период 2023 и 2024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городского хозяйства городского округа «Котлас» (</a:t>
            </a:r>
            <a:r>
              <a:rPr lang="ru-RU" sz="10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продолжение</a:t>
            </a: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103679"/>
              </p:ext>
            </p:extLst>
          </p:nvPr>
        </p:nvGraphicFramePr>
        <p:xfrm>
          <a:off x="35496" y="1772816"/>
          <a:ext cx="8953056" cy="38788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6511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15383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3938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51958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56812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"Обеспечение деятельности Управления городского хозяйства администрации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18 717,3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18 717,3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18 717,3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75675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9755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18 710,3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18 710,3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18 710,3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152970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"Формирование современной городской среды городского округа "Котлас" на 2018-2024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1 836,9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1 008,6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1 008,6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1 836,9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1 008,6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1 008,6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76044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"Переселение граждан из аварийного жилищного фонда на 2019 - 2025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93 885,2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301 474,8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14153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фонда содействия реформированию ЖКХ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91 735,3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295 150,1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76044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1 872,1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6 023,5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193144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277,8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301,2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283661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346 153,1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526 211,2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226 519,2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78509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фонда содействия реформированию ЖКХ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91 735,3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295 150,1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93514"/>
                  </a:ext>
                </a:extLst>
              </a:tr>
              <a:tr h="178509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28 075,8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32 500,9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27 840,8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422348"/>
                  </a:ext>
                </a:extLst>
              </a:tr>
              <a:tr h="20512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226 342,0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198 560,2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198 678,4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637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325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51216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2022 год и на плановый период 2023 и 2024 годов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Администрация Вычегодского административного округа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087528"/>
              </p:ext>
            </p:extLst>
          </p:nvPr>
        </p:nvGraphicFramePr>
        <p:xfrm>
          <a:off x="131476" y="2116284"/>
          <a:ext cx="8881048" cy="31352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06191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883418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883418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08021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3466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17247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82103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"Организация деятельности администрации Вычегодского административного округа администрации городского округа Архангельской области "Котлас" на 2021-2025 годы", 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5 050,4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5 005,4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5 005,4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467769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«Выполнение функций органами местного самоуправления»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5 005,4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5 005,4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5 005,4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265971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390732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"Реализация государственных функций в области национальной экономики"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25734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364594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5 050,4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5 005,4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5 005,4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178326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5 050,4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5 005,4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5 005,4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1587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2022 год и на плановый период 2023 и 2024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экономического развития администрации  городского округа «Котлас»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14534"/>
              </p:ext>
            </p:extLst>
          </p:nvPr>
        </p:nvGraphicFramePr>
        <p:xfrm>
          <a:off x="35496" y="1700808"/>
          <a:ext cx="8953056" cy="3966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56511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890581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15383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65673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54624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729864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"Организация деятельности Управления экономического развития администрации городского округа Архангельской области "Котлас" на 2020-2024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13 065,1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13 091,1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13 118,0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77534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834,7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861,6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77907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12 256,4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12 256,4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12 256,4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634905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"Строительство объектов инженерной и социальной инфраструктуры городского округа "Котлас" на 2020-2025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32 215,2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38 819,4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77907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18 050,9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34 879,9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256615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14 164,3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3 939,5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547741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"Переселение граждан из аварийного жилищного фонда на 2019 - 2025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1 049,3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1 049,3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250067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46 329,6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51 949,0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13 220,5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8716516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18 859,6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35 714,6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861,6 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058744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27 470,0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16 234,4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12 358,9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1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52254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36815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2022 год и на плановый период 2023 и 2024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Управление по социальным вопросам администрации городского округа «Котлас»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4071982"/>
              </p:ext>
            </p:extLst>
          </p:nvPr>
        </p:nvGraphicFramePr>
        <p:xfrm>
          <a:off x="95472" y="1628800"/>
          <a:ext cx="8953056" cy="51522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60168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71667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60740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587922">
                <a:tc>
                  <a:txBody>
                    <a:bodyPr/>
                    <a:lstStyle/>
                    <a:p>
                      <a:pPr algn="just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Муниципальная программа городского округа Архангельской области "Котлас" "Реализация приоритетных направлений в социальной сфере городского округа Архангельской области  "Котлас" на 2021-2025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1 925 789,4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2 008 923,6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2 054 213,7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и областного бюджетов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1 150 656,5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1 220 985,0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1 266 276,0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775 132,9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787 938,6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787 937,7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189301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"Развитие образования городского округа Архангельской области "Котлас"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1 557 373,1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1 652 121,5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1 697 237,8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и областного бюджетов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1 126 291,9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1 201 503,7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1 246 602,5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431 081,2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450 617,8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450 635,3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201518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"Спортивный город-здоровый город"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65 396,5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60 258,7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60 258,7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65 396,5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60 258,7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60 258,7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  <a:tr h="172767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"Котлас культурный"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247 598,3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242 846,3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242 628,8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3543159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и областного бюджетов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13 653,4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8 393,9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8 194,8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988977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233 944,9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234 452,4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234 434,0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363965"/>
                  </a:ext>
                </a:extLst>
              </a:tr>
              <a:tr h="374546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"Развитие туризма на территории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734,3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0414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734,3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1290845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"Котлас Молодежный"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15 175,4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13 074,8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13 074,8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2717729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15 175,4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13 074,8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13 074,8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4350141"/>
                  </a:ext>
                </a:extLst>
              </a:tr>
              <a:tr h="374546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"Управление  социальной сферой на территории городского округа Архангельской области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39 511,8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39 888,0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40 279,3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2003427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областного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10 711,2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11 087,4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11 478,7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071933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28 800,6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28 800,6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28 800,6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8783259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1 925 789,4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2 008 923,6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2 054 213,7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7913477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федерального и областного бюджетов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1 150 656,5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1 220 985,0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1 266 276,0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8961317"/>
                  </a:ext>
                </a:extLst>
              </a:tr>
              <a:tr h="187273">
                <a:tc>
                  <a:txBody>
                    <a:bodyPr/>
                    <a:lstStyle/>
                    <a:p>
                      <a:pPr algn="just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775 132,9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787 938,6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787 937,7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559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2234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202C4F-CC53-41F4-A739-4E4F56656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88640"/>
            <a:ext cx="8953056" cy="129614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РАСХОДЫ ПО ГЛАВНЫМ РАСПОРЯДИТЕЛЯМ БЮДЖЕТНЫХ СРЕДСТВ В РАМКАХ МУНИЦИПАЛЬНЫХ ПРОГРАММ</a:t>
            </a:r>
            <a:b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20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на 2022 год и на плановый период 2023 и 2024 годов </a:t>
            </a:r>
            <a: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  <a:t>  </a:t>
            </a: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br>
              <a:rPr lang="ru-RU" sz="8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</a:rPr>
            </a:br>
            <a:r>
              <a:rPr lang="ru-RU" sz="1800" b="1" dirty="0">
                <a:solidFill>
                  <a:srgbClr val="8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Собрание депутатов городского округа «Котлас»</a:t>
            </a:r>
            <a:endParaRPr lang="ru-RU" sz="2000" dirty="0">
              <a:solidFill>
                <a:srgbClr val="800000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E6CA25C-233F-4204-858A-3ED237C76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92203"/>
              </p:ext>
            </p:extLst>
          </p:nvPr>
        </p:nvGraphicFramePr>
        <p:xfrm>
          <a:off x="95472" y="1988840"/>
          <a:ext cx="8953056" cy="40188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1273145398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05029968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3870237"/>
                    </a:ext>
                  </a:extLst>
                </a:gridCol>
                <a:gridCol w="960168">
                  <a:extLst>
                    <a:ext uri="{9D8B030D-6E8A-4147-A177-3AD203B41FA5}">
                      <a16:colId xmlns:a16="http://schemas.microsoft.com/office/drawing/2014/main" val="633140368"/>
                    </a:ext>
                  </a:extLst>
                </a:gridCol>
              </a:tblGrid>
              <a:tr h="156467"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100" i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тыс.руб</a:t>
                      </a:r>
                      <a:r>
                        <a:rPr lang="ru-RU" sz="11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</a:p>
                  </a:txBody>
                  <a:tcPr marL="62427" marR="6242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3912562"/>
                  </a:ext>
                </a:extLst>
              </a:tr>
              <a:tr h="237653"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2023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431777"/>
                  </a:ext>
                </a:extLst>
              </a:tr>
              <a:tr h="412383"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Гарантии и компенсации для лиц, работающих в органах местного самоуправления и муниципальных учреждениях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809063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Аппарат Собрания депутатов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7 150,1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6 947,1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6 947,1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033957"/>
                  </a:ext>
                </a:extLst>
              </a:tr>
              <a:tr h="295128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Председатель Собрания депутатов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1 979,0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1 979,0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1 979,0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8224422"/>
                  </a:ext>
                </a:extLst>
              </a:tr>
              <a:tr h="365133"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Депутаты Собрания депутатов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1 458,7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1 458,7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1 458,7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810379"/>
                  </a:ext>
                </a:extLst>
              </a:tr>
              <a:tr h="470460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Компенсационные выплаты выборным лицам местного самоуправления, осуществляющим свои полномочия на непостоянной основе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1 719,3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1 719,3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1 719,3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5097829"/>
                  </a:ext>
                </a:extLst>
              </a:tr>
              <a:tr h="31348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Контрольно-счетная палата городского округа "Котлас"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3 398,9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3 398,9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3 398,9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1538139"/>
                  </a:ext>
                </a:extLst>
              </a:tr>
              <a:tr h="313484">
                <a:tc>
                  <a:txBody>
                    <a:bodyPr/>
                    <a:lstStyle/>
                    <a:p>
                      <a:pPr algn="just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Компенсационные выплаты работникам органов местного самоуправления городского округа Архангельской области «Котлас», указанные в постановлении Правительства Архангельской области "Об утверждении методики расчета нормативов формирования расходов на содержание органов местного самоуправления муниципальных образований Архангельской области"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281,8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643070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ВСЕГО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16 227,8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15 743,0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15 743,0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257508"/>
                  </a:ext>
                </a:extLst>
              </a:tr>
              <a:tr h="174736">
                <a:tc>
                  <a:txBody>
                    <a:bodyPr/>
                    <a:lstStyle/>
                    <a:p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том числе средства местного бюджета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16 227,8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15 743,0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15 743,0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981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7292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76872"/>
            <a:ext cx="8686800" cy="122413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rgbClr val="002060"/>
                </a:solidFill>
                <a:latin typeface="+mn-lt"/>
              </a:rPr>
              <a:t>Подготовлено финансовым управлением городского округа «Котлас»</a:t>
            </a:r>
            <a:br>
              <a:rPr lang="ru-RU" sz="1200" b="1" dirty="0">
                <a:solidFill>
                  <a:srgbClr val="002060"/>
                </a:solidFill>
                <a:latin typeface="+mn-lt"/>
              </a:rPr>
            </a:br>
            <a:endParaRPr lang="ru-RU" sz="1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1619250" y="3429000"/>
            <a:ext cx="6048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dirty="0"/>
              <a:t>пл. Советов, д. 3, г. Котлас, Архангельская область, 165300</a:t>
            </a:r>
          </a:p>
          <a:p>
            <a:pPr algn="ctr"/>
            <a:r>
              <a:rPr lang="ru-RU" sz="1600" dirty="0"/>
              <a:t>тел.: 8 (818-37) 5-15-34, е-</a:t>
            </a:r>
            <a:r>
              <a:rPr lang="ru-RU" sz="1600" dirty="0" err="1"/>
              <a:t>mail</a:t>
            </a:r>
            <a:r>
              <a:rPr lang="ru-RU" sz="1600" dirty="0"/>
              <a:t>:  </a:t>
            </a:r>
            <a:r>
              <a:rPr lang="ru-RU" sz="1600" dirty="0" err="1"/>
              <a:t>ktfinupr</a:t>
            </a:r>
            <a:r>
              <a:rPr lang="ru-RU" sz="1600" dirty="0"/>
              <a:t>@</a:t>
            </a:r>
            <a:r>
              <a:rPr lang="en-US" sz="1600" dirty="0"/>
              <a:t>mail</a:t>
            </a:r>
            <a:r>
              <a:rPr lang="ru-RU" sz="1600" dirty="0"/>
              <a:t>.</a:t>
            </a:r>
            <a:r>
              <a:rPr lang="ru-RU" sz="1600" dirty="0" err="1"/>
              <a:t>ru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Что такое бюджет ?</a:t>
            </a:r>
          </a:p>
        </p:txBody>
      </p:sp>
      <p:sp>
        <p:nvSpPr>
          <p:cNvPr id="7" name="Объект 6"/>
          <p:cNvSpPr>
            <a:spLocks noGrp="1"/>
          </p:cNvSpPr>
          <p:nvPr>
            <p:ph sz="quarter" idx="3"/>
          </p:nvPr>
        </p:nvSpPr>
        <p:spPr>
          <a:xfrm>
            <a:off x="0" y="4724400"/>
            <a:ext cx="9180513" cy="865188"/>
          </a:xfrm>
        </p:spPr>
        <p:txBody>
          <a:bodyPr>
            <a:normAutofit fontScale="700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Если расходная часть бюджета превышает доходную, то бюджет формируется с </a:t>
            </a:r>
            <a:r>
              <a:rPr lang="ru-RU" sz="2600" b="1" dirty="0">
                <a:solidFill>
                  <a:srgbClr val="002060"/>
                </a:solidFill>
              </a:rPr>
              <a:t>дефицитом</a:t>
            </a:r>
            <a:r>
              <a:rPr lang="ru-RU" sz="2900" b="1" dirty="0">
                <a:solidFill>
                  <a:srgbClr val="002060"/>
                </a:solidFill>
              </a:rPr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Превышение доходов над расходами  образует положительный остаток бюджета </a:t>
            </a:r>
            <a:r>
              <a:rPr lang="ru-RU" sz="2600" b="1" dirty="0">
                <a:solidFill>
                  <a:srgbClr val="002060"/>
                </a:solidFill>
              </a:rPr>
              <a:t>профицит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67544" y="1340768"/>
            <a:ext cx="2736304" cy="864096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</a:rPr>
              <a:t>БЮДЖЕТ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5576" y="2060848"/>
            <a:ext cx="2088232" cy="2448272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3491880" y="1408609"/>
            <a:ext cx="2592288" cy="79208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ДОХОДЫ БЮДЖЕТА</a:t>
            </a:r>
          </a:p>
        </p:txBody>
      </p:sp>
      <p:sp>
        <p:nvSpPr>
          <p:cNvPr id="17" name="Овал 16"/>
          <p:cNvSpPr/>
          <p:nvPr/>
        </p:nvSpPr>
        <p:spPr>
          <a:xfrm>
            <a:off x="6381067" y="1408609"/>
            <a:ext cx="2520280" cy="792088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РАСХОДЫ БЮДЖЕТА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779838" y="2133600"/>
            <a:ext cx="2087562" cy="23749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>
                <a:solidFill>
                  <a:schemeClr val="tx1"/>
                </a:solidFill>
              </a:rPr>
              <a:t>поступающие в бюджет денежные средства, за исключением средств, являющихся источниками финансирования дефицита бюджета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632575" y="2097088"/>
            <a:ext cx="2116138" cy="2411412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выплачиваемые из бюджета денежные средства, за исключением средств, являющихся источниками финансирования дефицита бюджета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1290" y="5776565"/>
            <a:ext cx="8577819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Сбалансированность бюджета по доходам и расходам – основополагающее требование к органам, составляющим и утверждающим бюджет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БЮДЖЕТНЫЙ ПРОЦЕСС</a:t>
            </a:r>
          </a:p>
        </p:txBody>
      </p:sp>
      <p:sp>
        <p:nvSpPr>
          <p:cNvPr id="15363" name="TextBox 6"/>
          <p:cNvSpPr txBox="1">
            <a:spLocks noChangeArrowheads="1"/>
          </p:cNvSpPr>
          <p:nvPr/>
        </p:nvSpPr>
        <p:spPr bwMode="auto">
          <a:xfrm>
            <a:off x="539750" y="1249363"/>
            <a:ext cx="81359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2988" y="2276475"/>
            <a:ext cx="7058025" cy="576263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70C0"/>
                </a:solidFill>
              </a:rPr>
              <a:t>ЭТАПЫ БЮДЖЕТНОГО ПРОЦЕССА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388" y="3554413"/>
            <a:ext cx="1439862" cy="17748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1. 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Разработка проекта бюджета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63713" y="3554413"/>
            <a:ext cx="1584325" cy="18002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2.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Рассмотрение проекта бюджета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92500" y="3554413"/>
            <a:ext cx="1584325" cy="17748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3. </a:t>
            </a:r>
          </a:p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Утверждение проекта бюджета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19700" y="3549650"/>
            <a:ext cx="1584325" cy="18002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4. Исполнение бюджета</a:t>
            </a:r>
          </a:p>
          <a:p>
            <a:pPr algn="ctr">
              <a:defRPr/>
            </a:pP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948488" y="3529013"/>
            <a:ext cx="1584325" cy="1825625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002060"/>
                </a:solidFill>
              </a:rPr>
              <a:t>5. </a:t>
            </a:r>
          </a:p>
          <a:p>
            <a:pPr algn="ctr">
              <a:defRPr/>
            </a:pPr>
            <a:r>
              <a:rPr lang="ru-RU" sz="1400" dirty="0">
                <a:solidFill>
                  <a:srgbClr val="002060"/>
                </a:solidFill>
              </a:rPr>
              <a:t>Рассмотрение и утверждение отчета об исполнении бюджета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572000" y="3213100"/>
            <a:ext cx="316865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900113" y="3213100"/>
            <a:ext cx="3708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5" idx="0"/>
          </p:cNvCxnSpPr>
          <p:nvPr/>
        </p:nvCxnSpPr>
        <p:spPr>
          <a:xfrm>
            <a:off x="900113" y="3213100"/>
            <a:ext cx="0" cy="34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08" name="Прямая соединительная линия 17407"/>
          <p:cNvCxnSpPr>
            <a:endCxn id="15" idx="0"/>
          </p:cNvCxnSpPr>
          <p:nvPr/>
        </p:nvCxnSpPr>
        <p:spPr>
          <a:xfrm>
            <a:off x="2555875" y="3213100"/>
            <a:ext cx="0" cy="34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0" name="Прямая соединительная линия 17409"/>
          <p:cNvCxnSpPr>
            <a:endCxn id="16" idx="0"/>
          </p:cNvCxnSpPr>
          <p:nvPr/>
        </p:nvCxnSpPr>
        <p:spPr>
          <a:xfrm>
            <a:off x="4284663" y="3213100"/>
            <a:ext cx="0" cy="3413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3" name="Прямая соединительная линия 17412"/>
          <p:cNvCxnSpPr>
            <a:endCxn id="17" idx="0"/>
          </p:cNvCxnSpPr>
          <p:nvPr/>
        </p:nvCxnSpPr>
        <p:spPr>
          <a:xfrm>
            <a:off x="6011863" y="3213100"/>
            <a:ext cx="0" cy="336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5" name="Прямая соединительная линия 17414"/>
          <p:cNvCxnSpPr>
            <a:endCxn id="18" idx="0"/>
          </p:cNvCxnSpPr>
          <p:nvPr/>
        </p:nvCxnSpPr>
        <p:spPr>
          <a:xfrm>
            <a:off x="7740650" y="3213100"/>
            <a:ext cx="0" cy="3159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17" name="Прямая соединительная линия 17416"/>
          <p:cNvCxnSpPr/>
          <p:nvPr/>
        </p:nvCxnSpPr>
        <p:spPr>
          <a:xfrm>
            <a:off x="4284663" y="2852738"/>
            <a:ext cx="0" cy="360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323528" y="5589240"/>
            <a:ext cx="8577819" cy="936104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2060"/>
                </a:solidFill>
              </a:rPr>
              <a:t>Проект бюджета городского округа «Котлас» разрабатывается утверждается сроком на три года – очередной финансовый год и плановый период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5496" y="457200"/>
            <a:ext cx="9073008" cy="7395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  <a:latin typeface="+mn-lt"/>
              </a:rPr>
              <a:t>ОСНОВЫ СОСТАВЛЕНИЯ ПРОЕКТА БЮДЖЕТА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9388" y="1341438"/>
            <a:ext cx="8785225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/>
              <a:t>В соответствии со статьей 172 Бюджетного кодекса Российской Федерации составление проекта бюджета основывается на: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Бюджетном послании Президента Российской Федерации;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прогнозе социально-экономического развития соответствующей территории;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основных направлениях бюджетной и налоговой политики;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/>
              <a:t>муниципальных программах (проектах муниципальных программ, проектах изменений муниципальных программ).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b="1" i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96" y="3573463"/>
            <a:ext cx="9073007" cy="3168650"/>
          </a:xfrm>
          <a:prstGeom prst="roundRect">
            <a:avLst>
              <a:gd name="adj" fmla="val 20131"/>
            </a:avLst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800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Прогноз социально-экономического развития городского округа «Котлас» на 2022 год и на плановый период 2023 и 2024 годов одобрен постановлением администрации городского округа «Котлас» от 28.10.2021 № 2298</a:t>
            </a:r>
          </a:p>
          <a:p>
            <a:pPr algn="ctr"/>
            <a:endParaRPr lang="ru-RU" sz="800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Основные направления бюджетной и налоговой политики городского округа «Котлас» на 2022 год и на плановый период 2023 и 2024 годов, утверждены постановлением администрации городского округа «Котлас» от 25.10.2021 № 2250</a:t>
            </a:r>
          </a:p>
          <a:p>
            <a:pPr algn="ctr"/>
            <a:endParaRPr lang="ru-RU" sz="800" b="1" i="1" dirty="0">
              <a:solidFill>
                <a:srgbClr val="002060"/>
              </a:solidFill>
            </a:endParaRPr>
          </a:p>
          <a:p>
            <a:pPr algn="ctr"/>
            <a:r>
              <a:rPr lang="ru-RU" b="1" i="1" dirty="0">
                <a:solidFill>
                  <a:srgbClr val="002060"/>
                </a:solidFill>
              </a:rPr>
              <a:t>Муниципальные программы утверждены постановлениями администрации городского округа «Котлас» (подготовлены проекты изменений муниципальных программ)</a:t>
            </a:r>
          </a:p>
          <a:p>
            <a:pPr algn="ctr"/>
            <a:endParaRPr lang="ru-RU" sz="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173359206"/>
              </p:ext>
            </p:extLst>
          </p:nvPr>
        </p:nvGraphicFramePr>
        <p:xfrm>
          <a:off x="179512" y="1124744"/>
          <a:ext cx="8784976" cy="2866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179512" y="4077072"/>
          <a:ext cx="8784976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739552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b="1" dirty="0">
                <a:solidFill>
                  <a:srgbClr val="002060"/>
                </a:solidFill>
                <a:latin typeface="+mn-lt"/>
              </a:rPr>
              <a:t>Формирование доходов бюджета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85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13234"/>
              </p:ext>
            </p:extLst>
          </p:nvPr>
        </p:nvGraphicFramePr>
        <p:xfrm>
          <a:off x="179388" y="1196975"/>
          <a:ext cx="8785225" cy="5443662"/>
        </p:xfrm>
        <a:graphic>
          <a:graphicData uri="http://schemas.openxmlformats.org/drawingml/2006/table">
            <a:tbl>
              <a:tblPr/>
              <a:tblGrid>
                <a:gridCol w="3529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737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Сумма,  тыс. рублей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2024 год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</a:t>
                      </a:r>
                    </a:p>
                  </a:txBody>
                  <a:tcPr marL="114300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2 432 129,3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2 604 729,9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2 352 609,5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091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759 011,5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786 610,1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807 470,2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1 673 117,8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1 818 119,8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1 545 139,3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РАСХОДЫ</a:t>
                      </a:r>
                    </a:p>
                  </a:txBody>
                  <a:tcPr marL="114300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2 508 029,3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2 783 472,6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2 533 452,2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589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ДЕФИЦИТ (-),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ПРОФИЦИТ (+)</a:t>
                      </a:r>
                    </a:p>
                  </a:txBody>
                  <a:tcPr marL="114300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-75 900,0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-178 742,7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-180 842,7</a:t>
                      </a:r>
                    </a:p>
                  </a:txBody>
                  <a:tcPr marL="9525" marR="9525" marT="952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8486" name="Rectangle 54"/>
          <p:cNvSpPr>
            <a:spLocks noGrp="1"/>
          </p:cNvSpPr>
          <p:nvPr>
            <p:ph type="title" idx="4294967295"/>
          </p:nvPr>
        </p:nvSpPr>
        <p:spPr bwMode="auto">
          <a:xfrm>
            <a:off x="304800" y="188913"/>
            <a:ext cx="8686800" cy="1008062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400" b="1" cap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ОСНОВНЫЕ ПАРАМЕТРЫ БЮДЖЕТА ГОРОДСКОГО ОКРУГА «КОТЛАС» на 2022 год и на плановый период 2023 и 2024 годов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41" name="Group 8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35119942"/>
              </p:ext>
            </p:extLst>
          </p:nvPr>
        </p:nvGraphicFramePr>
        <p:xfrm>
          <a:off x="179512" y="1484784"/>
          <a:ext cx="8856538" cy="5040560"/>
        </p:xfrm>
        <a:graphic>
          <a:graphicData uri="http://schemas.openxmlformats.org/drawingml/2006/table">
            <a:tbl>
              <a:tblPr/>
              <a:tblGrid>
                <a:gridCol w="4824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56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Показатель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2022 год,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2023 год,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2024 год 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 руб.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7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из них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759 011,5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786 610,1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807 470,2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 на доходы физических лиц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560 275,0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584 000,0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602 250,0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8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акцизы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9 026,8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9 469,8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9 891,9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налоги на совокупный доход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58 000,0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61 125,0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63 575,0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9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налоги на имущество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55 500,0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55 700,0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55 400,0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госпошлина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17 050,9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17 328,5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17 431,5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использования имущества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48 094,7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48 018,8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47 953,8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9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платежи при пользовании природными ресурсами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6 300,0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0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291,1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291,1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291,1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0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доходы от продажи активов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1 943,5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1 847,4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1 847,4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штрафы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2 529,5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2 529,5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2 529,5</a:t>
                      </a:r>
                    </a:p>
                  </a:txBody>
                  <a:tcPr marL="46046" marR="4604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1">
                      <a:blip r:embed="rId2"/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19534" name="Rectangle 78"/>
          <p:cNvSpPr>
            <a:spLocks/>
          </p:cNvSpPr>
          <p:nvPr/>
        </p:nvSpPr>
        <p:spPr bwMode="auto">
          <a:xfrm>
            <a:off x="250825" y="0"/>
            <a:ext cx="8686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ОБЪЕМ НАЛОГОВЫХ И НЕНАЛОГОВЫХ ДОХОДОВ БЮДЖЕТА ГОРОДСКОГО ОКРУГА «КОТЛАС»</a:t>
            </a:r>
            <a:b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на 2022 год и на плановый период 2023 и 2024 годов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8" name="Rectangle 8"/>
          <p:cNvSpPr>
            <a:spLocks/>
          </p:cNvSpPr>
          <p:nvPr/>
        </p:nvSpPr>
        <p:spPr bwMode="auto">
          <a:xfrm>
            <a:off x="0" y="0"/>
            <a:ext cx="9143999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ru-RU" sz="24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СТРУКТУРА ДОХОДНОЙ ЧАСТИ БЮДЖЕТА ГОРОДСКОГО ОКРУГА «КОТЛАС» В РАЗРЕЗЕ НАЛОГОВЫХ И НЕНАЛОГОВЫХ  ДОХОДОВ В 2022 ГОДУ</a:t>
            </a:r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914624"/>
              </p:ext>
            </p:extLst>
          </p:nvPr>
        </p:nvGraphicFramePr>
        <p:xfrm>
          <a:off x="191828" y="836712"/>
          <a:ext cx="8760342" cy="62726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20088</TotalTime>
  <Words>4165</Words>
  <Application>Microsoft Office PowerPoint</Application>
  <PresentationFormat>Экран (4:3)</PresentationFormat>
  <Paragraphs>908</Paragraphs>
  <Slides>26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7" baseType="lpstr">
      <vt:lpstr>Arial</vt:lpstr>
      <vt:lpstr>Arial Cyr</vt:lpstr>
      <vt:lpstr>Book Antiqua</vt:lpstr>
      <vt:lpstr>Calibri</vt:lpstr>
      <vt:lpstr>Impact</vt:lpstr>
      <vt:lpstr>Imprint MT Shadow</vt:lpstr>
      <vt:lpstr>Tahoma</vt:lpstr>
      <vt:lpstr>Times New Roman</vt:lpstr>
      <vt:lpstr>Wingdings</vt:lpstr>
      <vt:lpstr>Wingdings 2</vt:lpstr>
      <vt:lpstr>Трек</vt:lpstr>
      <vt:lpstr>Городской округ Архангельской области «Котлас»  ноябрь 2021 года</vt:lpstr>
      <vt:lpstr>Презентация PowerPoint</vt:lpstr>
      <vt:lpstr>Что такое бюджет ?</vt:lpstr>
      <vt:lpstr>БЮДЖЕТНЫЙ ПРОЦЕСС</vt:lpstr>
      <vt:lpstr>ОСНОВЫ СОСТАВЛЕНИЯ ПРОЕКТА БЮДЖЕТА</vt:lpstr>
      <vt:lpstr>Формирование доходов бюджета</vt:lpstr>
      <vt:lpstr>ОСНОВНЫЕ ПАРАМЕТРЫ БЮДЖЕТА ГОРОДСКОГО ОКРУГА «КОТЛАС» на 2022 год и на плановый период 2023 и 2024 годов</vt:lpstr>
      <vt:lpstr>Презентация PowerPoint</vt:lpstr>
      <vt:lpstr>Презентация PowerPoint</vt:lpstr>
      <vt:lpstr>Презентация PowerPoint</vt:lpstr>
      <vt:lpstr>Формирование РАСХОДОВ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Муниципальные программы  городского округа «Котлас»</vt:lpstr>
      <vt:lpstr>РАСХОДЫ ПО ГЛАВНЫМ РАСПОРЯДИТЕЛЯМ БЮДЖЕТНЫХ СРЕДСТВ В РАМКАХ МУНИЦИПАЛЬНЫХ ПРОГРАММ на 2022 год и на плановый период 2023 и 2024 годов  Финансовое управление городского округа «Котлас» </vt:lpstr>
      <vt:lpstr>РАСХОДЫ ПО ГЛАВНЫМ РАСПОРЯДИТЕЛЯМ БЮДЖЕТНЫХ СРЕДСТВ В РАМКАХ МУНИЦИПАЛЬНЫХ ПРОГРАММ на 2022 год и на плановый период 2023 и 2024 годов Комитет по управлению имуществом  городского округа «Котлас» </vt:lpstr>
      <vt:lpstr>РАСХОДЫ ПО ГЛАВНЫМ РАСПОРЯДИТЕЛЯМ БЮДЖЕТНЫХ СРЕДСТВ В РАМКАХ МУНИЦИПАЛЬНЫХ ПРОГРАММ на 2022 год и на плановый период 2023 и 2024 годов     администрация городского округа «Котлас» </vt:lpstr>
      <vt:lpstr>РАСХОДЫ ПО ГЛАВНЫМ РАСПОРЯДИТЕЛЯМ БЮДЖЕТНЫХ СРЕДСТВ В РАМКАХ МУНИЦИПАЛЬНЫХ ПРОГРАММ на 2022 год и на плановый период 2023 и 2024 годов     Управление городского хозяйства городского округа «Котлас»</vt:lpstr>
      <vt:lpstr>РАСХОДЫ ПО ГЛАВНЫМ РАСПОРЯДИТЕЛЯМ БЮДЖЕТНЫХ СРЕДСТВ В РАМКАХ МУНИЦИПАЛЬНЫХ ПРОГРАММ на 2022 год и на плановый период 2023 и 2024 годов     Управление городского хозяйства городского округа «Котлас» (продолжение)</vt:lpstr>
      <vt:lpstr>РАСХОДЫ ПО ГЛАВНЫМ РАСПОРЯДИТЕЛЯМ БЮДЖЕТНЫХ СРЕДСТВ В РАМКАХ МУНИЦИПАЛЬНЫХ ПРОГРАММ на 2022 год и на плановый период 2023 и 2024 годов      Администрация Вычегодского административного округа</vt:lpstr>
      <vt:lpstr>РАСХОДЫ ПО ГЛАВНЫМ РАСПОРЯДИТЕЛЯМ БЮДЖЕТНЫХ СРЕДСТВ В РАМКАХ МУНИЦИПАЛЬНЫХ ПРОГРАММ на 2022 год и на плановый период 2023 и 2024 годов     Управление экономического развития администрации  городского округа «Котлас»</vt:lpstr>
      <vt:lpstr>РАСХОДЫ ПО ГЛАВНЫМ РАСПОРЯДИТЕЛЯМ БЮДЖЕТНЫХ СРЕДСТВ В РАМКАХ МУНИЦИПАЛЬНЫХ ПРОГРАММ на 2022 год и на плановый период 2023 и 2024 годов     Управление по социальным вопросам администрации городского округа «Котлас»</vt:lpstr>
      <vt:lpstr>РАСХОДЫ ПО ГЛАВНЫМ РАСПОРЯДИТЕЛЯМ БЮДЖЕТНЫХ СРЕДСТВ В РАМКАХ МУНИЦИПАЛЬНЫХ ПРОГРАММ на 2022 год и на плановый период 2023 и 2024 годов       Собрание депутатов городского округа «Котлас»</vt:lpstr>
      <vt:lpstr>Подготовлено финансовым управлением городского округа «Котлас» </vt:lpstr>
    </vt:vector>
  </TitlesOfParts>
  <Company>Финуправление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«Котлас» на 2008 год</dc:title>
  <dc:creator>Милохина В.В.</dc:creator>
  <cp:lastModifiedBy>Корюкаева Елена Борисовна</cp:lastModifiedBy>
  <cp:revision>704</cp:revision>
  <cp:lastPrinted>2021-11-15T13:33:49Z</cp:lastPrinted>
  <dcterms:created xsi:type="dcterms:W3CDTF">2007-11-08T14:30:10Z</dcterms:created>
  <dcterms:modified xsi:type="dcterms:W3CDTF">2021-11-15T13:35:11Z</dcterms:modified>
</cp:coreProperties>
</file>